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Lato"/>
      <p:regular r:id="rId22"/>
      <p:bold r:id="rId23"/>
      <p:italic r:id="rId24"/>
      <p:boldItalic r:id="rId25"/>
    </p:embeddedFont>
    <p:embeddedFont>
      <p:font typeface="Montserrat"/>
      <p:regular r:id="rId26"/>
      <p:bold r:id="rId27"/>
      <p:italic r:id="rId28"/>
      <p:boldItalic r:id="rId29"/>
    </p:embeddedFont>
    <p:embeddedFont>
      <p:font typeface="Roboto Mon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Lato-regular.fntdata"/><Relationship Id="rId21" Type="http://schemas.openxmlformats.org/officeDocument/2006/relationships/slide" Target="slides/slide16.xml"/><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regular.fntdata"/><Relationship Id="rId25" Type="http://schemas.openxmlformats.org/officeDocument/2006/relationships/font" Target="fonts/Lato-boldItalic.fntdata"/><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Mono-bold.fntdata"/><Relationship Id="rId30" Type="http://schemas.openxmlformats.org/officeDocument/2006/relationships/font" Target="fonts/RobotoMono-regular.fntdata"/><Relationship Id="rId11" Type="http://schemas.openxmlformats.org/officeDocument/2006/relationships/slide" Target="slides/slide6.xml"/><Relationship Id="rId33" Type="http://schemas.openxmlformats.org/officeDocument/2006/relationships/font" Target="fonts/RobotoMono-boldItalic.fntdata"/><Relationship Id="rId10" Type="http://schemas.openxmlformats.org/officeDocument/2006/relationships/slide" Target="slides/slide5.xml"/><Relationship Id="rId32" Type="http://schemas.openxmlformats.org/officeDocument/2006/relationships/font" Target="fonts/RobotoMon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656956d4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56956d4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sz="1400">
                <a:latin typeface="Lato"/>
                <a:ea typeface="Lato"/>
                <a:cs typeface="Lato"/>
                <a:sym typeface="Lato"/>
              </a:rPr>
              <a:t>Hello everyone, let me introduce myself, my name is János Dani and I am currently working at OSA as a helpdesk assistant</a:t>
            </a:r>
            <a:endParaRPr sz="1400">
              <a:latin typeface="Lato"/>
              <a:ea typeface="Lato"/>
              <a:cs typeface="Lato"/>
              <a:sym typeface="Lato"/>
            </a:endParaRPr>
          </a:p>
          <a:p>
            <a:pPr indent="0" lvl="0" marL="0" rtl="0" algn="l">
              <a:spcBef>
                <a:spcPts val="0"/>
              </a:spcBef>
              <a:spcAft>
                <a:spcPts val="0"/>
              </a:spcAft>
              <a:buNone/>
            </a:pPr>
            <a:r>
              <a:rPr lang="hu" sz="1400">
                <a:latin typeface="Lato"/>
                <a:ea typeface="Lato"/>
                <a:cs typeface="Lato"/>
                <a:sym typeface="Lato"/>
              </a:rPr>
              <a:t>and besides that, I am involved in the project of </a:t>
            </a:r>
            <a:r>
              <a:rPr lang="hu" sz="1400">
                <a:latin typeface="Lato"/>
                <a:ea typeface="Lato"/>
                <a:cs typeface="Lato"/>
                <a:sym typeface="Lato"/>
              </a:rPr>
              <a:t>digitizing</a:t>
            </a:r>
            <a:r>
              <a:rPr lang="hu" sz="1400">
                <a:latin typeface="Lato"/>
                <a:ea typeface="Lato"/>
                <a:cs typeface="Lato"/>
                <a:sym typeface="Lato"/>
              </a:rPr>
              <a:t> OSA’s analogue audiovisual materials.</a:t>
            </a:r>
            <a:endParaRPr sz="1400">
              <a:latin typeface="Lato"/>
              <a:ea typeface="Lato"/>
              <a:cs typeface="Lato"/>
              <a:sym typeface="La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6ba7c63ba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6ba7c63ba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hu" sz="1400">
                <a:latin typeface="Lato"/>
                <a:ea typeface="Lato"/>
                <a:cs typeface="Lato"/>
                <a:sym typeface="Lato"/>
              </a:rPr>
              <a:t>If a task has cyclical dependency it will never finish.</a:t>
            </a:r>
            <a:endParaRPr sz="14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latin typeface="Lato"/>
                <a:ea typeface="Lato"/>
                <a:cs typeface="Lato"/>
                <a:sym typeface="Lato"/>
              </a:rPr>
              <a:t>That is why Airflow uses a concept called DAG for all workflow definitions.</a:t>
            </a:r>
            <a:endParaRPr sz="14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latin typeface="Lato"/>
                <a:ea typeface="Lato"/>
                <a:cs typeface="Lato"/>
                <a:sym typeface="Lato"/>
              </a:rPr>
              <a:t>DAG’s define the logic of your workflow and the shape of your graph.</a:t>
            </a:r>
            <a:endParaRPr sz="14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latin typeface="Lato"/>
                <a:ea typeface="Lato"/>
                <a:cs typeface="Lato"/>
                <a:sym typeface="Lato"/>
              </a:rPr>
              <a:t>A DAG isn't concerned with what its constituent tasks do.</a:t>
            </a:r>
            <a:endParaRPr sz="14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latin typeface="Lato"/>
                <a:ea typeface="Lato"/>
                <a:cs typeface="Lato"/>
                <a:sym typeface="Lato"/>
              </a:rPr>
              <a:t>Its job is to make sure that whatever they do it happens at the right time, or in the right order, or with the right handling of any unexpected issues.</a:t>
            </a:r>
            <a:endParaRPr sz="14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latin typeface="Lato"/>
                <a:ea typeface="Lato"/>
                <a:cs typeface="Lato"/>
                <a:sym typeface="Lato"/>
              </a:rPr>
              <a:t>They can be played or paused but they have a start date.</a:t>
            </a:r>
            <a:endParaRPr sz="14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latin typeface="Lato"/>
                <a:ea typeface="Lato"/>
                <a:cs typeface="Lato"/>
                <a:sym typeface="Lato"/>
              </a:rPr>
              <a:t>Every scheduled period between the start date and now the scheduler will backfill past executions.</a:t>
            </a:r>
            <a:endParaRPr sz="14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latin typeface="Lato"/>
                <a:ea typeface="Lato"/>
                <a:cs typeface="Lato"/>
                <a:sym typeface="Lato"/>
              </a:rPr>
              <a:t>So be careful - it runs as many times as it should have between these dates!</a:t>
            </a:r>
            <a:endParaRPr sz="14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latin typeface="Lato"/>
                <a:ea typeface="Lato"/>
                <a:cs typeface="Lato"/>
                <a:sym typeface="Lato"/>
              </a:rPr>
              <a:t>(</a:t>
            </a:r>
            <a:r>
              <a:rPr lang="hu" sz="1400">
                <a:solidFill>
                  <a:srgbClr val="FF0000"/>
                </a:solidFill>
                <a:latin typeface="Lato"/>
                <a:ea typeface="Lato"/>
                <a:cs typeface="Lato"/>
                <a:sym typeface="Lato"/>
              </a:rPr>
              <a:t>click!</a:t>
            </a:r>
            <a:r>
              <a:rPr lang="hu" sz="1400">
                <a:latin typeface="Lato"/>
                <a:ea typeface="Lato"/>
                <a:cs typeface="Lato"/>
                <a:sym typeface="Lato"/>
              </a:rPr>
              <a:t>)</a:t>
            </a:r>
            <a:endParaRPr sz="1400">
              <a:latin typeface="Lato"/>
              <a:ea typeface="Lato"/>
              <a:cs typeface="Lato"/>
              <a:sym typeface="Lato"/>
            </a:endParaRPr>
          </a:p>
          <a:p>
            <a:pPr indent="0" lvl="0" marL="0" rtl="0" algn="l">
              <a:spcBef>
                <a:spcPts val="0"/>
              </a:spcBef>
              <a:spcAft>
                <a:spcPts val="0"/>
              </a:spcAft>
              <a:buNone/>
            </a:pPr>
            <a:r>
              <a:rPr lang="hu" sz="1400">
                <a:latin typeface="Lato"/>
                <a:ea typeface="Lato"/>
                <a:cs typeface="Lato"/>
                <a:sym typeface="Lato"/>
              </a:rPr>
              <a:t>If you don’t want that behaviour, you should set the catch up parameter to false.</a:t>
            </a:r>
            <a:endParaRPr sz="1400">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6badc2bd1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6badc2bd1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hu" sz="1400">
                <a:solidFill>
                  <a:schemeClr val="dk1"/>
                </a:solidFill>
                <a:latin typeface="Lato"/>
                <a:ea typeface="Lato"/>
                <a:cs typeface="Lato"/>
                <a:sym typeface="Lato"/>
              </a:rPr>
              <a:t>Operators are associated to dags.</a:t>
            </a:r>
            <a:endParaRPr sz="1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solidFill>
                  <a:schemeClr val="dk1"/>
                </a:solidFill>
                <a:latin typeface="Lato"/>
                <a:ea typeface="Lato"/>
                <a:cs typeface="Lato"/>
                <a:sym typeface="Lato"/>
              </a:rPr>
              <a:t>So Operators are only loaded if they are assigned to a DAG.</a:t>
            </a:r>
            <a:endParaRPr sz="1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solidFill>
                  <a:schemeClr val="dk1"/>
                </a:solidFill>
                <a:latin typeface="Lato"/>
                <a:ea typeface="Lato"/>
                <a:cs typeface="Lato"/>
                <a:sym typeface="Lato"/>
              </a:rPr>
              <a:t>They are loosely coupled functions</a:t>
            </a:r>
            <a:endParaRPr sz="1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solidFill>
                  <a:schemeClr val="dk1"/>
                </a:solidFill>
                <a:latin typeface="Lato"/>
                <a:ea typeface="Lato"/>
                <a:cs typeface="Lato"/>
                <a:sym typeface="Lato"/>
              </a:rPr>
              <a:t>Airflow provides operators for many common tasks for example:</a:t>
            </a:r>
            <a:endParaRPr sz="1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solidFill>
                  <a:schemeClr val="dk1"/>
                </a:solidFill>
                <a:latin typeface="Lato"/>
                <a:ea typeface="Lato"/>
                <a:cs typeface="Lato"/>
                <a:sym typeface="Lato"/>
              </a:rPr>
              <a:t>BashOperator allows you to run a bash command or script</a:t>
            </a:r>
            <a:endParaRPr sz="1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solidFill>
                  <a:schemeClr val="dk1"/>
                </a:solidFill>
                <a:latin typeface="Lato"/>
                <a:ea typeface="Lato"/>
                <a:cs typeface="Lato"/>
                <a:sym typeface="Lato"/>
              </a:rPr>
              <a:t>For calling a python function you can use a PythonOperator</a:t>
            </a:r>
            <a:endParaRPr sz="1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solidFill>
                  <a:schemeClr val="dk1"/>
                </a:solidFill>
                <a:latin typeface="Lato"/>
                <a:ea typeface="Lato"/>
                <a:cs typeface="Lato"/>
                <a:sym typeface="Lato"/>
              </a:rPr>
              <a:t>You can send an email with an EmailOperator, an HTTP request with SimpleHttpOperator, or executing an SQL command with MySqlOperator</a:t>
            </a:r>
            <a:endParaRPr sz="1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solidFill>
                  <a:schemeClr val="dk1"/>
                </a:solidFill>
                <a:latin typeface="Lato"/>
                <a:ea typeface="Lato"/>
                <a:cs typeface="Lato"/>
                <a:sym typeface="Lato"/>
              </a:rPr>
              <a:t>(</a:t>
            </a:r>
            <a:r>
              <a:rPr lang="hu" sz="1400">
                <a:solidFill>
                  <a:srgbClr val="FF0000"/>
                </a:solidFill>
                <a:latin typeface="Lato"/>
                <a:ea typeface="Lato"/>
                <a:cs typeface="Lato"/>
                <a:sym typeface="Lato"/>
              </a:rPr>
              <a:t>click!</a:t>
            </a:r>
            <a:r>
              <a:rPr lang="hu" sz="1400">
                <a:solidFill>
                  <a:schemeClr val="dk1"/>
                </a:solidFill>
                <a:latin typeface="Lato"/>
                <a:ea typeface="Lato"/>
                <a:cs typeface="Lato"/>
                <a:sym typeface="Lato"/>
              </a:rPr>
              <a:t>)</a:t>
            </a:r>
            <a:endParaRPr sz="1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solidFill>
                  <a:schemeClr val="dk1"/>
                </a:solidFill>
                <a:latin typeface="Lato"/>
                <a:ea typeface="Lato"/>
                <a:cs typeface="Lato"/>
                <a:sym typeface="Lato"/>
              </a:rPr>
              <a:t>There is also a BranchOperator for branching to decide which path or way should follow your execution flow.</a:t>
            </a:r>
            <a:endParaRPr sz="1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solidFill>
                  <a:schemeClr val="dk1"/>
                </a:solidFill>
                <a:latin typeface="Lato"/>
                <a:ea typeface="Lato"/>
                <a:cs typeface="Lato"/>
                <a:sym typeface="Lato"/>
              </a:rPr>
              <a:t>Operators are subclasses of the BaseOperator so you can write your own as well.</a:t>
            </a:r>
            <a:endParaRPr sz="1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solidFill>
                  <a:schemeClr val="dk1"/>
                </a:solidFill>
                <a:latin typeface="Lato"/>
                <a:ea typeface="Lato"/>
                <a:cs typeface="Lato"/>
                <a:sym typeface="Lato"/>
              </a:rPr>
              <a:t>They are basically a python class with an execute method...</a:t>
            </a:r>
            <a:endParaRPr sz="1400">
              <a:solidFill>
                <a:schemeClr val="dk1"/>
              </a:solidFill>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6badc2bd1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6badc2bd1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sz="1400">
                <a:solidFill>
                  <a:schemeClr val="dk1"/>
                </a:solidFill>
                <a:latin typeface="Lato"/>
                <a:ea typeface="Lato"/>
                <a:cs typeface="Lato"/>
                <a:sym typeface="Lato"/>
              </a:rPr>
              <a:t>Tasks are</a:t>
            </a:r>
            <a:r>
              <a:rPr lang="hu" sz="1400">
                <a:solidFill>
                  <a:schemeClr val="dk1"/>
                </a:solidFill>
                <a:latin typeface="Lato"/>
                <a:ea typeface="Lato"/>
                <a:cs typeface="Lato"/>
                <a:sym typeface="Lato"/>
              </a:rPr>
              <a:t> instantiated operators</a:t>
            </a:r>
            <a:r>
              <a:rPr lang="hu" sz="1400">
                <a:solidFill>
                  <a:schemeClr val="dk1"/>
                </a:solidFill>
                <a:latin typeface="Lato"/>
                <a:ea typeface="Lato"/>
                <a:cs typeface="Lato"/>
                <a:sym typeface="Lato"/>
              </a:rPr>
              <a:t>.</a:t>
            </a:r>
            <a:endParaRPr sz="1400">
              <a:solidFill>
                <a:schemeClr val="dk1"/>
              </a:solidFill>
              <a:latin typeface="Lato"/>
              <a:ea typeface="Lato"/>
              <a:cs typeface="Lato"/>
              <a:sym typeface="Lato"/>
            </a:endParaRPr>
          </a:p>
          <a:p>
            <a:pPr indent="0" lvl="0" marL="0" rtl="0" algn="l">
              <a:spcBef>
                <a:spcPts val="0"/>
              </a:spcBef>
              <a:spcAft>
                <a:spcPts val="0"/>
              </a:spcAft>
              <a:buNone/>
            </a:pPr>
            <a:r>
              <a:rPr lang="hu" sz="1400">
                <a:solidFill>
                  <a:schemeClr val="dk1"/>
                </a:solidFill>
                <a:latin typeface="Lato"/>
                <a:ea typeface="Lato"/>
                <a:cs typeface="Lato"/>
                <a:sym typeface="Lato"/>
              </a:rPr>
              <a:t>A parameterized task becomes a node in a DAG.</a:t>
            </a:r>
            <a:endParaRPr sz="1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solidFill>
                  <a:schemeClr val="dk1"/>
                </a:solidFill>
                <a:latin typeface="Lato"/>
                <a:ea typeface="Lato"/>
                <a:cs typeface="Lato"/>
                <a:sym typeface="Lato"/>
              </a:rPr>
              <a:t>Each t</a:t>
            </a:r>
            <a:r>
              <a:rPr lang="hu" sz="1400">
                <a:solidFill>
                  <a:schemeClr val="dk1"/>
                </a:solidFill>
                <a:latin typeface="Lato"/>
                <a:ea typeface="Lato"/>
                <a:cs typeface="Lato"/>
                <a:sym typeface="Lato"/>
              </a:rPr>
              <a:t>ask has to finish it’s execution before its downstream task starts running.</a:t>
            </a:r>
            <a:endParaRPr sz="1400">
              <a:latin typeface="Lato"/>
              <a:ea typeface="Lato"/>
              <a:cs typeface="Lato"/>
              <a:sym typeface="Lato"/>
            </a:endParaRPr>
          </a:p>
          <a:p>
            <a:pPr indent="0" lvl="0" marL="0" rtl="0" algn="l">
              <a:spcBef>
                <a:spcPts val="0"/>
              </a:spcBef>
              <a:spcAft>
                <a:spcPts val="0"/>
              </a:spcAft>
              <a:buNone/>
            </a:pPr>
            <a:r>
              <a:rPr lang="hu" sz="1400">
                <a:latin typeface="Lato"/>
                <a:ea typeface="Lato"/>
                <a:cs typeface="Lato"/>
                <a:sym typeface="Lato"/>
              </a:rPr>
              <a:t>But i</a:t>
            </a:r>
            <a:r>
              <a:rPr lang="hu" sz="1400">
                <a:latin typeface="Lato"/>
                <a:ea typeface="Lato"/>
                <a:cs typeface="Lato"/>
                <a:sym typeface="Lato"/>
              </a:rPr>
              <a:t>f they are independent from each other they can run in the same time, that is how airflow introduces parallelization</a:t>
            </a:r>
            <a:r>
              <a:rPr lang="hu" sz="1400">
                <a:latin typeface="Lato"/>
                <a:ea typeface="Lato"/>
                <a:cs typeface="Lato"/>
                <a:sym typeface="Lato"/>
              </a:rPr>
              <a:t>.</a:t>
            </a:r>
            <a:endParaRPr sz="1400">
              <a:latin typeface="Lato"/>
              <a:ea typeface="Lato"/>
              <a:cs typeface="Lato"/>
              <a:sym typeface="Lato"/>
            </a:endParaRPr>
          </a:p>
          <a:p>
            <a:pPr indent="0" lvl="0" marL="0" rtl="0" algn="l">
              <a:spcBef>
                <a:spcPts val="0"/>
              </a:spcBef>
              <a:spcAft>
                <a:spcPts val="0"/>
              </a:spcAft>
              <a:buNone/>
            </a:pPr>
            <a:r>
              <a:rPr lang="hu" sz="1400">
                <a:latin typeface="Lato"/>
                <a:ea typeface="Lato"/>
                <a:cs typeface="Lato"/>
                <a:sym typeface="Lato"/>
              </a:rPr>
              <a:t>In the right side you can see how dag assignment and dependencies can be defined.</a:t>
            </a:r>
            <a:endParaRPr sz="1400">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6be5219c04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6be5219c04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hu" sz="1400">
                <a:latin typeface="Lato"/>
                <a:ea typeface="Lato"/>
                <a:cs typeface="Lato"/>
                <a:sym typeface="Lato"/>
              </a:rPr>
              <a:t>Task instances also have states, which could be “running”, “success”, “failed”, “skipped”, “up for retry”, etc.</a:t>
            </a:r>
            <a:endParaRPr sz="1400">
              <a:latin typeface="Lato"/>
              <a:ea typeface="Lato"/>
              <a:cs typeface="Lato"/>
              <a:sym typeface="Lato"/>
            </a:endParaRPr>
          </a:p>
          <a:p>
            <a:pPr indent="0" lvl="0" marL="0" rtl="0" algn="l">
              <a:spcBef>
                <a:spcPts val="0"/>
              </a:spcBef>
              <a:spcAft>
                <a:spcPts val="0"/>
              </a:spcAft>
              <a:buNone/>
            </a:pPr>
            <a:r>
              <a:rPr lang="hu" sz="1400">
                <a:latin typeface="Lato"/>
                <a:ea typeface="Lato"/>
                <a:cs typeface="Lato"/>
                <a:sym typeface="Lato"/>
              </a:rPr>
              <a:t>A task goes through various stages from start to completion.</a:t>
            </a:r>
            <a:endParaRPr sz="1400">
              <a:latin typeface="Lato"/>
              <a:ea typeface="Lato"/>
              <a:cs typeface="Lato"/>
              <a:sym typeface="Lato"/>
            </a:endParaRPr>
          </a:p>
          <a:p>
            <a:pPr indent="0" lvl="0" marL="0" rtl="0" algn="l">
              <a:spcBef>
                <a:spcPts val="0"/>
              </a:spcBef>
              <a:spcAft>
                <a:spcPts val="0"/>
              </a:spcAft>
              <a:buNone/>
            </a:pPr>
            <a:r>
              <a:rPr lang="hu" sz="1400">
                <a:latin typeface="Lato"/>
                <a:ea typeface="Lato"/>
                <a:cs typeface="Lato"/>
                <a:sym typeface="Lato"/>
              </a:rPr>
              <a:t>(</a:t>
            </a:r>
            <a:r>
              <a:rPr lang="hu" sz="1400">
                <a:solidFill>
                  <a:srgbClr val="FF0000"/>
                </a:solidFill>
                <a:latin typeface="Lato"/>
                <a:ea typeface="Lato"/>
                <a:cs typeface="Lato"/>
                <a:sym typeface="Lato"/>
              </a:rPr>
              <a:t>click!</a:t>
            </a:r>
            <a:r>
              <a:rPr lang="hu" sz="1400">
                <a:latin typeface="Lato"/>
                <a:ea typeface="Lato"/>
                <a:cs typeface="Lato"/>
                <a:sym typeface="Lato"/>
              </a:rPr>
              <a:t>)</a:t>
            </a:r>
            <a:endParaRPr sz="1400">
              <a:latin typeface="Lato"/>
              <a:ea typeface="Lato"/>
              <a:cs typeface="Lato"/>
              <a:sym typeface="Lato"/>
            </a:endParaRPr>
          </a:p>
          <a:p>
            <a:pPr indent="0" lvl="0" marL="0" rtl="0" algn="l">
              <a:spcBef>
                <a:spcPts val="0"/>
              </a:spcBef>
              <a:spcAft>
                <a:spcPts val="0"/>
              </a:spcAft>
              <a:buNone/>
            </a:pPr>
            <a:r>
              <a:rPr lang="hu" sz="1400">
                <a:latin typeface="Lato"/>
                <a:ea typeface="Lato"/>
                <a:cs typeface="Lato"/>
                <a:sym typeface="Lato"/>
              </a:rPr>
              <a:t>In the Airflow Web UI’s graph and tree views, these stages are displayed by a color representing each stage.</a:t>
            </a:r>
            <a:endParaRPr sz="1400">
              <a:latin typeface="Lato"/>
              <a:ea typeface="Lato"/>
              <a:cs typeface="Lato"/>
              <a:sym typeface="La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6b3a60695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6b3a60695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hu" sz="1400">
                <a:latin typeface="Lato"/>
                <a:ea typeface="Lato"/>
                <a:cs typeface="Lato"/>
                <a:sym typeface="Lato"/>
              </a:rPr>
              <a:t>The web UI also provides useful charts</a:t>
            </a:r>
            <a:endParaRPr sz="1400">
              <a:latin typeface="Lato"/>
              <a:ea typeface="Lato"/>
              <a:cs typeface="Lato"/>
              <a:sym typeface="Lato"/>
            </a:endParaRPr>
          </a:p>
          <a:p>
            <a:pPr indent="0" lvl="0" marL="0" rtl="0" algn="l">
              <a:spcBef>
                <a:spcPts val="0"/>
              </a:spcBef>
              <a:spcAft>
                <a:spcPts val="0"/>
              </a:spcAft>
              <a:buNone/>
            </a:pPr>
            <a:r>
              <a:rPr lang="hu" sz="1400">
                <a:latin typeface="Lato"/>
                <a:ea typeface="Lato"/>
                <a:cs typeface="Lato"/>
                <a:sym typeface="Lato"/>
              </a:rPr>
              <a:t>For example in this Gantt chart you can see how long a task was running, lets you analyse task duration and overlaps.</a:t>
            </a:r>
            <a:endParaRPr sz="1400">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6be5219c04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6be5219c04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sz="1400">
                <a:latin typeface="Lato"/>
                <a:ea typeface="Lato"/>
                <a:cs typeface="Lato"/>
                <a:sym typeface="Lato"/>
              </a:rPr>
              <a:t>Or you can view logs for information about tasks or events</a:t>
            </a:r>
            <a:endParaRPr sz="1400">
              <a:latin typeface="Lato"/>
              <a:ea typeface="Lato"/>
              <a:cs typeface="Lato"/>
              <a:sym typeface="Lato"/>
            </a:endParaRPr>
          </a:p>
          <a:p>
            <a:pPr indent="0" lvl="0" marL="0" rtl="0" algn="l">
              <a:spcBef>
                <a:spcPts val="0"/>
              </a:spcBef>
              <a:spcAft>
                <a:spcPts val="0"/>
              </a:spcAft>
              <a:buNone/>
            </a:pPr>
            <a:r>
              <a:rPr lang="hu" sz="1400">
                <a:latin typeface="Lato"/>
                <a:ea typeface="Lato"/>
                <a:cs typeface="Lato"/>
                <a:sym typeface="Lato"/>
              </a:rPr>
              <a:t>(</a:t>
            </a:r>
            <a:r>
              <a:rPr lang="hu" sz="1400">
                <a:solidFill>
                  <a:srgbClr val="FF0000"/>
                </a:solidFill>
                <a:latin typeface="Lato"/>
                <a:ea typeface="Lato"/>
                <a:cs typeface="Lato"/>
                <a:sym typeface="Lato"/>
              </a:rPr>
              <a:t>click!</a:t>
            </a:r>
            <a:r>
              <a:rPr lang="hu" sz="1400">
                <a:latin typeface="Lato"/>
                <a:ea typeface="Lato"/>
                <a:cs typeface="Lato"/>
                <a:sym typeface="Lato"/>
              </a:rPr>
              <a:t>)</a:t>
            </a:r>
            <a:endParaRPr sz="1400">
              <a:latin typeface="Lato"/>
              <a:ea typeface="Lato"/>
              <a:cs typeface="Lato"/>
              <a:sym typeface="Lato"/>
            </a:endParaRPr>
          </a:p>
          <a:p>
            <a:pPr indent="0" lvl="0" marL="0" rtl="0" algn="l">
              <a:spcBef>
                <a:spcPts val="0"/>
              </a:spcBef>
              <a:spcAft>
                <a:spcPts val="0"/>
              </a:spcAft>
              <a:buNone/>
            </a:pPr>
            <a:r>
              <a:rPr lang="hu" sz="1400">
                <a:latin typeface="Lato"/>
                <a:ea typeface="Lato"/>
                <a:cs typeface="Lato"/>
                <a:sym typeface="Lato"/>
              </a:rPr>
              <a:t>searching for errors…</a:t>
            </a:r>
            <a:endParaRPr sz="1400">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6bb3c1388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6bb3c1388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sz="1400">
                <a:latin typeface="Lato"/>
                <a:ea typeface="Lato"/>
                <a:cs typeface="Lato"/>
                <a:sym typeface="Lato"/>
              </a:rPr>
              <a:t>Airflow is so much more but I run out of time, so</a:t>
            </a:r>
            <a:endParaRPr sz="1400">
              <a:latin typeface="Lato"/>
              <a:ea typeface="Lato"/>
              <a:cs typeface="Lato"/>
              <a:sym typeface="Lato"/>
            </a:endParaRPr>
          </a:p>
          <a:p>
            <a:pPr indent="0" lvl="0" marL="0" rtl="0" algn="l">
              <a:spcBef>
                <a:spcPts val="0"/>
              </a:spcBef>
              <a:spcAft>
                <a:spcPts val="0"/>
              </a:spcAft>
              <a:buNone/>
            </a:pPr>
            <a:r>
              <a:rPr lang="hu" sz="1400">
                <a:latin typeface="Lato"/>
                <a:ea typeface="Lato"/>
                <a:cs typeface="Lato"/>
                <a:sym typeface="Lato"/>
              </a:rPr>
              <a:t>In this point I would like to thank you all for your attention and let me pass the microphone to my colleague Jozsef Bone who will show you more details about our use of Airflow during digital preservation.</a:t>
            </a:r>
            <a:endParaRPr sz="1400">
              <a:latin typeface="Lato"/>
              <a:ea typeface="Lato"/>
              <a:cs typeface="Lato"/>
              <a:sym typeface="Lato"/>
            </a:endParaRPr>
          </a:p>
          <a:p>
            <a:pPr indent="0" lvl="0" marL="0" rtl="0" algn="l">
              <a:spcBef>
                <a:spcPts val="0"/>
              </a:spcBef>
              <a:spcAft>
                <a:spcPts val="0"/>
              </a:spcAft>
              <a:buNone/>
            </a:pPr>
            <a:r>
              <a:rPr lang="hu" sz="1400">
                <a:latin typeface="Lato"/>
                <a:ea typeface="Lato"/>
                <a:cs typeface="Lato"/>
                <a:sym typeface="Lato"/>
              </a:rPr>
              <a:t>And these </a:t>
            </a:r>
            <a:r>
              <a:rPr lang="hu" sz="1400">
                <a:latin typeface="Lato"/>
                <a:ea typeface="Lato"/>
                <a:cs typeface="Lato"/>
                <a:sym typeface="Lato"/>
              </a:rPr>
              <a:t>are some useful links.</a:t>
            </a:r>
            <a:endParaRPr sz="1400">
              <a:latin typeface="Lato"/>
              <a:ea typeface="Lato"/>
              <a:cs typeface="Lato"/>
              <a:sym typeface="Lato"/>
            </a:endParaRPr>
          </a:p>
          <a:p>
            <a:pPr indent="0" lvl="0" marL="0" rtl="0" algn="l">
              <a:spcBef>
                <a:spcPts val="0"/>
              </a:spcBef>
              <a:spcAft>
                <a:spcPts val="0"/>
              </a:spcAft>
              <a:buNone/>
            </a:pPr>
            <a:r>
              <a:rPr lang="hu" sz="1400">
                <a:latin typeface="Lato"/>
                <a:ea typeface="Lato"/>
                <a:cs typeface="Lato"/>
                <a:sym typeface="Lato"/>
              </a:rPr>
              <a:t>Thank you very much again!</a:t>
            </a:r>
            <a:endParaRPr sz="1400">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sz="1400">
                <a:latin typeface="Lato"/>
                <a:ea typeface="Lato"/>
                <a:cs typeface="Lato"/>
                <a:sym typeface="Lato"/>
              </a:rPr>
              <a:t>My presentation title </a:t>
            </a:r>
            <a:r>
              <a:rPr lang="hu" sz="1400">
                <a:latin typeface="Lato"/>
                <a:ea typeface="Lato"/>
                <a:cs typeface="Lato"/>
                <a:sym typeface="Lato"/>
              </a:rPr>
              <a:t>sounds fancy and a bit mysterious but basically it means that</a:t>
            </a:r>
            <a:endParaRPr sz="1400">
              <a:latin typeface="Lato"/>
              <a:ea typeface="Lato"/>
              <a:cs typeface="Lato"/>
              <a:sym typeface="Lato"/>
            </a:endParaRPr>
          </a:p>
          <a:p>
            <a:pPr indent="0" lvl="0" marL="0" rtl="0" algn="l">
              <a:spcBef>
                <a:spcPts val="0"/>
              </a:spcBef>
              <a:spcAft>
                <a:spcPts val="0"/>
              </a:spcAft>
              <a:buNone/>
            </a:pPr>
            <a:r>
              <a:rPr lang="hu" sz="1400">
                <a:latin typeface="Lato"/>
                <a:ea typeface="Lato"/>
                <a:cs typeface="Lato"/>
                <a:sym typeface="Lato"/>
              </a:rPr>
              <a:t>we were defined </a:t>
            </a:r>
            <a:r>
              <a:rPr b="1" lang="hu" sz="1400">
                <a:latin typeface="Lato"/>
                <a:ea typeface="Lato"/>
                <a:cs typeface="Lato"/>
                <a:sym typeface="Lato"/>
              </a:rPr>
              <a:t>archival jobs</a:t>
            </a:r>
            <a:r>
              <a:rPr lang="hu" sz="1400">
                <a:latin typeface="Lato"/>
                <a:ea typeface="Lato"/>
                <a:cs typeface="Lato"/>
                <a:sym typeface="Lato"/>
              </a:rPr>
              <a:t> (microservices) in an </a:t>
            </a:r>
            <a:r>
              <a:rPr b="1" lang="hu" sz="1400">
                <a:latin typeface="Lato"/>
                <a:ea typeface="Lato"/>
                <a:cs typeface="Lato"/>
                <a:sym typeface="Lato"/>
              </a:rPr>
              <a:t>ordered manner </a:t>
            </a:r>
            <a:r>
              <a:rPr lang="hu" sz="1400">
                <a:latin typeface="Lato"/>
                <a:ea typeface="Lato"/>
                <a:cs typeface="Lato"/>
                <a:sym typeface="Lato"/>
              </a:rPr>
              <a:t>and used Airflow as a tool to help us </a:t>
            </a:r>
            <a:r>
              <a:rPr b="1" lang="hu" sz="1400">
                <a:latin typeface="Lato"/>
                <a:ea typeface="Lato"/>
                <a:cs typeface="Lato"/>
                <a:sym typeface="Lato"/>
              </a:rPr>
              <a:t>execute them </a:t>
            </a:r>
            <a:r>
              <a:rPr lang="hu" sz="1400">
                <a:latin typeface="Lato"/>
                <a:ea typeface="Lato"/>
                <a:cs typeface="Lato"/>
                <a:sym typeface="Lato"/>
              </a:rPr>
              <a:t>in an </a:t>
            </a:r>
            <a:r>
              <a:rPr b="1" lang="hu" sz="1400">
                <a:latin typeface="Lato"/>
                <a:ea typeface="Lato"/>
                <a:cs typeface="Lato"/>
                <a:sym typeface="Lato"/>
              </a:rPr>
              <a:t>organized, supervised </a:t>
            </a:r>
            <a:r>
              <a:rPr lang="hu" sz="1400">
                <a:latin typeface="Lato"/>
                <a:ea typeface="Lato"/>
                <a:cs typeface="Lato"/>
                <a:sym typeface="Lato"/>
              </a:rPr>
              <a:t>way.</a:t>
            </a:r>
            <a:endParaRPr sz="1400">
              <a:latin typeface="Lato"/>
              <a:ea typeface="Lato"/>
              <a:cs typeface="Lato"/>
              <a:sym typeface="Lato"/>
            </a:endParaRPr>
          </a:p>
          <a:p>
            <a:pPr indent="0" lvl="0" marL="0" rtl="0" algn="l">
              <a:spcBef>
                <a:spcPts val="0"/>
              </a:spcBef>
              <a:spcAft>
                <a:spcPts val="0"/>
              </a:spcAft>
              <a:buNone/>
            </a:pPr>
            <a:r>
              <a:rPr lang="hu" sz="1400">
                <a:latin typeface="Lato"/>
                <a:ea typeface="Lato"/>
                <a:cs typeface="Lato"/>
                <a:sym typeface="Lato"/>
              </a:rPr>
              <a:t>Although I'm not an expert but I would like to show Airflow to this community</a:t>
            </a:r>
            <a:endParaRPr sz="1400">
              <a:latin typeface="Lato"/>
              <a:ea typeface="Lato"/>
              <a:cs typeface="Lato"/>
              <a:sym typeface="Lato"/>
            </a:endParaRPr>
          </a:p>
          <a:p>
            <a:pPr indent="0" lvl="0" marL="0" rtl="0" algn="l">
              <a:spcBef>
                <a:spcPts val="0"/>
              </a:spcBef>
              <a:spcAft>
                <a:spcPts val="0"/>
              </a:spcAft>
              <a:buNone/>
            </a:pPr>
            <a:r>
              <a:rPr lang="hu" sz="1400">
                <a:latin typeface="Lato"/>
                <a:ea typeface="Lato"/>
                <a:cs typeface="Lato"/>
                <a:sym typeface="Lato"/>
              </a:rPr>
              <a:t>and after my brief introduction my colleague Jozsef Bone will show you how we use this tool in details.</a:t>
            </a:r>
            <a:endParaRPr sz="1400">
              <a:solidFill>
                <a:srgbClr val="202124"/>
              </a:solidFill>
              <a:highlight>
                <a:srgbClr val="FFFFFF"/>
              </a:highlight>
              <a:latin typeface="Lato"/>
              <a:ea typeface="Lato"/>
              <a:cs typeface="Lato"/>
              <a:sym typeface="La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61d2813c0e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61d2813c0e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hu" sz="1400">
                <a:latin typeface="Lato"/>
                <a:ea typeface="Lato"/>
                <a:cs typeface="Lato"/>
                <a:sym typeface="Lato"/>
              </a:rPr>
              <a:t>As Zsuzsa previously mentioned, based on Dave Rice recommendations we defined archival processes as microserviceses.</a:t>
            </a:r>
            <a:endParaRPr sz="1400">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hu" sz="1400">
                <a:latin typeface="Lato"/>
                <a:ea typeface="Lato"/>
                <a:cs typeface="Lato"/>
                <a:sym typeface="Lato"/>
              </a:rPr>
              <a:t>I’m sure most of you in the audience knows what microservices are so I just want to highlighting some core ideas behind the concept.</a:t>
            </a:r>
            <a:endParaRPr sz="1400">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hu" sz="1400">
                <a:latin typeface="Lato"/>
                <a:ea typeface="Lato"/>
                <a:cs typeface="Lato"/>
                <a:sym typeface="Lato"/>
              </a:rPr>
              <a:t>So microservices are defined as an architectural style where your system or application build as structures of </a:t>
            </a:r>
            <a:r>
              <a:rPr b="1" lang="hu" sz="1400">
                <a:latin typeface="Lato"/>
                <a:ea typeface="Lato"/>
                <a:cs typeface="Lato"/>
                <a:sym typeface="Lato"/>
              </a:rPr>
              <a:t>service </a:t>
            </a:r>
            <a:r>
              <a:rPr lang="hu" sz="1400">
                <a:latin typeface="Lato"/>
                <a:ea typeface="Lato"/>
                <a:cs typeface="Lato"/>
                <a:sym typeface="Lato"/>
              </a:rPr>
              <a:t>collections.</a:t>
            </a:r>
            <a:endParaRPr sz="1400">
              <a:latin typeface="Lato"/>
              <a:ea typeface="Lato"/>
              <a:cs typeface="Lato"/>
              <a:sym typeface="Lato"/>
            </a:endParaRPr>
          </a:p>
          <a:p>
            <a:pPr indent="0" lvl="0" marL="0" rtl="0" algn="l">
              <a:lnSpc>
                <a:spcPct val="100000"/>
              </a:lnSpc>
              <a:spcBef>
                <a:spcPts val="0"/>
              </a:spcBef>
              <a:spcAft>
                <a:spcPts val="0"/>
              </a:spcAft>
              <a:buNone/>
            </a:pPr>
            <a:r>
              <a:rPr lang="hu" sz="1400">
                <a:latin typeface="Lato"/>
                <a:ea typeface="Lato"/>
                <a:cs typeface="Lato"/>
                <a:sym typeface="Lato"/>
              </a:rPr>
              <a:t>This services are loosely coupled, independently deployable units.</a:t>
            </a:r>
            <a:endParaRPr sz="1400">
              <a:latin typeface="Lato"/>
              <a:ea typeface="Lato"/>
              <a:cs typeface="Lato"/>
              <a:sym typeface="Lato"/>
            </a:endParaRPr>
          </a:p>
          <a:p>
            <a:pPr indent="0" lvl="0" marL="0" rtl="0" algn="l">
              <a:spcBef>
                <a:spcPts val="0"/>
              </a:spcBef>
              <a:spcAft>
                <a:spcPts val="0"/>
              </a:spcAft>
              <a:buNone/>
            </a:pPr>
            <a:r>
              <a:rPr lang="hu" sz="1400">
                <a:solidFill>
                  <a:schemeClr val="dk1"/>
                </a:solidFill>
                <a:latin typeface="Lato"/>
                <a:ea typeface="Lato"/>
                <a:cs typeface="Lato"/>
                <a:sym typeface="Lato"/>
              </a:rPr>
              <a:t>The consistency and communication between components is done through transactions.</a:t>
            </a:r>
            <a:endParaRPr sz="1400">
              <a:solidFill>
                <a:schemeClr val="dk1"/>
              </a:solidFill>
              <a:latin typeface="Lato"/>
              <a:ea typeface="Lato"/>
              <a:cs typeface="Lato"/>
              <a:sym typeface="Lato"/>
            </a:endParaRPr>
          </a:p>
          <a:p>
            <a:pPr indent="0" lvl="0" marL="0" rtl="0" algn="l">
              <a:spcBef>
                <a:spcPts val="0"/>
              </a:spcBef>
              <a:spcAft>
                <a:spcPts val="0"/>
              </a:spcAft>
              <a:buNone/>
            </a:pPr>
            <a:r>
              <a:rPr lang="hu" sz="1400">
                <a:solidFill>
                  <a:schemeClr val="dk1"/>
                </a:solidFill>
                <a:latin typeface="Lato"/>
                <a:ea typeface="Lato"/>
                <a:cs typeface="Lato"/>
                <a:sym typeface="Lato"/>
              </a:rPr>
              <a:t>Components could be scaled separately and independently.</a:t>
            </a:r>
            <a:endParaRPr sz="14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6bb3c1388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6bb3c1388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hu" sz="1400">
                <a:latin typeface="Lato"/>
                <a:ea typeface="Lato"/>
                <a:cs typeface="Lato"/>
                <a:sym typeface="Lato"/>
              </a:rPr>
              <a:t>So at the time we were looking for a tool which can orchestrate or supervise our services.</a:t>
            </a:r>
            <a:endParaRPr sz="1400">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hu" sz="1400">
                <a:latin typeface="Lato"/>
                <a:ea typeface="Lato"/>
                <a:cs typeface="Lato"/>
                <a:sym typeface="Lato"/>
              </a:rPr>
              <a:t>And we were able to find quite a lot on the internet... (</a:t>
            </a:r>
            <a:r>
              <a:rPr lang="hu" sz="1400">
                <a:solidFill>
                  <a:srgbClr val="FF0000"/>
                </a:solidFill>
                <a:latin typeface="Lato"/>
                <a:ea typeface="Lato"/>
                <a:cs typeface="Lato"/>
                <a:sym typeface="Lato"/>
              </a:rPr>
              <a:t>click</a:t>
            </a:r>
            <a:r>
              <a:rPr lang="hu" sz="1400">
                <a:latin typeface="Lato"/>
                <a:ea typeface="Lato"/>
                <a:cs typeface="Lato"/>
                <a:sym typeface="Lato"/>
              </a:rPr>
              <a:t>!)</a:t>
            </a:r>
            <a:endParaRPr sz="1400">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hu" sz="1400">
                <a:latin typeface="Lato"/>
                <a:ea typeface="Lato"/>
                <a:cs typeface="Lato"/>
                <a:sym typeface="Lato"/>
              </a:rPr>
              <a:t>There are the well known ones like Luigi by Spotify</a:t>
            </a:r>
            <a:endParaRPr sz="1400">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hu" sz="1400">
                <a:latin typeface="Lato"/>
                <a:ea typeface="Lato"/>
                <a:cs typeface="Lato"/>
                <a:sym typeface="Lato"/>
              </a:rPr>
              <a:t>But the main reason we were choosing Airflow besides other workflow management softwares is because: (</a:t>
            </a:r>
            <a:r>
              <a:rPr lang="hu" sz="1400">
                <a:solidFill>
                  <a:srgbClr val="FF0000"/>
                </a:solidFill>
                <a:latin typeface="Lato"/>
                <a:ea typeface="Lato"/>
                <a:cs typeface="Lato"/>
                <a:sym typeface="Lato"/>
              </a:rPr>
              <a:t>next slide</a:t>
            </a:r>
            <a:r>
              <a:rPr lang="hu" sz="1400">
                <a:latin typeface="Lato"/>
                <a:ea typeface="Lato"/>
                <a:cs typeface="Lato"/>
                <a:sym typeface="Lato"/>
              </a:rPr>
              <a:t>)</a:t>
            </a:r>
            <a:endParaRPr sz="1400">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400">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4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6b71a4643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b71a4643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hu" sz="1400">
                <a:solidFill>
                  <a:schemeClr val="dk1"/>
                </a:solidFill>
                <a:latin typeface="Lato"/>
                <a:ea typeface="Lato"/>
                <a:cs typeface="Lato"/>
                <a:sym typeface="Lato"/>
              </a:rPr>
              <a:t>Airflow uses workflow as a broader sense.</a:t>
            </a:r>
            <a:endParaRPr sz="1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solidFill>
                  <a:schemeClr val="dk1"/>
                </a:solidFill>
                <a:latin typeface="Lato"/>
                <a:ea typeface="Lato"/>
                <a:cs typeface="Lato"/>
                <a:sym typeface="Lato"/>
              </a:rPr>
              <a:t>Has a good visual monitoring capability using a web UI</a:t>
            </a:r>
            <a:endParaRPr sz="1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solidFill>
                  <a:schemeClr val="dk1"/>
                </a:solidFill>
                <a:latin typeface="Lato"/>
                <a:ea typeface="Lato"/>
                <a:cs typeface="Lato"/>
                <a:sym typeface="Lato"/>
              </a:rPr>
              <a:t>where you got visual feedback from what is going with your tasks, </a:t>
            </a:r>
            <a:r>
              <a:rPr b="1" lang="hu" sz="1400">
                <a:solidFill>
                  <a:schemeClr val="dk1"/>
                </a:solidFill>
                <a:latin typeface="Lato"/>
                <a:ea typeface="Lato"/>
                <a:cs typeface="Lato"/>
                <a:sym typeface="Lato"/>
              </a:rPr>
              <a:t>what are they doing</a:t>
            </a:r>
            <a:r>
              <a:rPr lang="hu" sz="1400">
                <a:solidFill>
                  <a:schemeClr val="dk1"/>
                </a:solidFill>
                <a:latin typeface="Lato"/>
                <a:ea typeface="Lato"/>
                <a:cs typeface="Lato"/>
                <a:sym typeface="Lato"/>
              </a:rPr>
              <a:t>, and in</a:t>
            </a:r>
            <a:r>
              <a:rPr b="1" lang="hu" sz="1400">
                <a:solidFill>
                  <a:schemeClr val="dk1"/>
                </a:solidFill>
                <a:latin typeface="Lato"/>
                <a:ea typeface="Lato"/>
                <a:cs typeface="Lato"/>
                <a:sym typeface="Lato"/>
              </a:rPr>
              <a:t> what state</a:t>
            </a:r>
            <a:r>
              <a:rPr lang="hu" sz="1400">
                <a:solidFill>
                  <a:schemeClr val="dk1"/>
                </a:solidFill>
                <a:latin typeface="Lato"/>
                <a:ea typeface="Lato"/>
                <a:cs typeface="Lato"/>
                <a:sym typeface="Lato"/>
              </a:rPr>
              <a:t> they are currently in.</a:t>
            </a:r>
            <a:endParaRPr sz="1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solidFill>
                  <a:schemeClr val="dk1"/>
                </a:solidFill>
                <a:latin typeface="Lato"/>
                <a:ea typeface="Lato"/>
                <a:cs typeface="Lato"/>
                <a:sym typeface="Lato"/>
              </a:rPr>
              <a:t>Airflow is capable of sending alerts in </a:t>
            </a:r>
            <a:r>
              <a:rPr b="1" lang="hu" sz="1400">
                <a:solidFill>
                  <a:schemeClr val="dk1"/>
                </a:solidFill>
                <a:latin typeface="Lato"/>
                <a:ea typeface="Lato"/>
                <a:cs typeface="Lato"/>
                <a:sym typeface="Lato"/>
              </a:rPr>
              <a:t>form of </a:t>
            </a:r>
            <a:r>
              <a:rPr lang="hu" sz="1400">
                <a:solidFill>
                  <a:schemeClr val="dk1"/>
                </a:solidFill>
                <a:latin typeface="Lato"/>
                <a:ea typeface="Lato"/>
                <a:cs typeface="Lato"/>
                <a:sym typeface="Lato"/>
              </a:rPr>
              <a:t>email notifications.</a:t>
            </a:r>
            <a:endParaRPr sz="1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solidFill>
                  <a:schemeClr val="dk1"/>
                </a:solidFill>
                <a:latin typeface="Lato"/>
                <a:ea typeface="Lato"/>
                <a:cs typeface="Lato"/>
                <a:sym typeface="Lato"/>
              </a:rPr>
              <a:t>Could show useful charts - I will show some of them later</a:t>
            </a:r>
            <a:endParaRPr sz="1400">
              <a:solidFill>
                <a:schemeClr val="dk1"/>
              </a:solidFill>
              <a:latin typeface="Lato"/>
              <a:ea typeface="Lato"/>
              <a:cs typeface="Lato"/>
              <a:sym typeface="Lato"/>
            </a:endParaRPr>
          </a:p>
          <a:p>
            <a:pPr indent="0" lvl="0" marL="0" rtl="0" algn="l">
              <a:spcBef>
                <a:spcPts val="0"/>
              </a:spcBef>
              <a:spcAft>
                <a:spcPts val="0"/>
              </a:spcAft>
              <a:buNone/>
            </a:pPr>
            <a:r>
              <a:rPr lang="hu" sz="1400">
                <a:solidFill>
                  <a:schemeClr val="dk1"/>
                </a:solidFill>
                <a:latin typeface="Lato"/>
                <a:ea typeface="Lato"/>
                <a:cs typeface="Lato"/>
                <a:sym typeface="Lato"/>
              </a:rPr>
              <a:t>Has a good documentation and community behind.</a:t>
            </a:r>
            <a:endParaRPr sz="1400">
              <a:solidFill>
                <a:schemeClr val="dk1"/>
              </a:solidFill>
              <a:latin typeface="Lato"/>
              <a:ea typeface="Lato"/>
              <a:cs typeface="Lato"/>
              <a:sym typeface="Lato"/>
            </a:endParaRPr>
          </a:p>
          <a:p>
            <a:pPr indent="0" lvl="0" marL="0" rtl="0" algn="l">
              <a:spcBef>
                <a:spcPts val="0"/>
              </a:spcBef>
              <a:spcAft>
                <a:spcPts val="0"/>
              </a:spcAft>
              <a:buNone/>
            </a:pPr>
            <a:r>
              <a:rPr lang="hu" sz="1400">
                <a:solidFill>
                  <a:schemeClr val="dk1"/>
                </a:solidFill>
                <a:latin typeface="Lato"/>
                <a:ea typeface="Lato"/>
                <a:cs typeface="Lato"/>
                <a:sym typeface="Lato"/>
              </a:rPr>
              <a:t>(</a:t>
            </a:r>
            <a:r>
              <a:rPr lang="hu" sz="1400">
                <a:solidFill>
                  <a:srgbClr val="FF0000"/>
                </a:solidFill>
                <a:latin typeface="Lato"/>
                <a:ea typeface="Lato"/>
                <a:cs typeface="Lato"/>
                <a:sym typeface="Lato"/>
              </a:rPr>
              <a:t>click!</a:t>
            </a:r>
            <a:r>
              <a:rPr lang="hu" sz="1400">
                <a:solidFill>
                  <a:schemeClr val="dk1"/>
                </a:solidFill>
                <a:latin typeface="Lato"/>
                <a:ea typeface="Lato"/>
                <a:cs typeface="Lato"/>
                <a:sym typeface="Lato"/>
              </a:rPr>
              <a:t>)</a:t>
            </a:r>
            <a:endParaRPr sz="1400">
              <a:solidFill>
                <a:schemeClr val="dk1"/>
              </a:solidFill>
              <a:latin typeface="Lato"/>
              <a:ea typeface="Lato"/>
              <a:cs typeface="Lato"/>
              <a:sym typeface="Lato"/>
            </a:endParaRPr>
          </a:p>
          <a:p>
            <a:pPr indent="0" lvl="0" marL="0" rtl="0" algn="l">
              <a:spcBef>
                <a:spcPts val="0"/>
              </a:spcBef>
              <a:spcAft>
                <a:spcPts val="0"/>
              </a:spcAft>
              <a:buNone/>
            </a:pPr>
            <a:r>
              <a:rPr lang="hu" sz="1400">
                <a:solidFill>
                  <a:schemeClr val="dk1"/>
                </a:solidFill>
                <a:latin typeface="Lato"/>
                <a:ea typeface="Lato"/>
                <a:cs typeface="Lato"/>
                <a:sym typeface="Lato"/>
              </a:rPr>
              <a:t>At the moment they have </a:t>
            </a:r>
            <a:r>
              <a:rPr lang="hu" sz="1400">
                <a:solidFill>
                  <a:schemeClr val="dk1"/>
                </a:solidFill>
                <a:latin typeface="Lato"/>
                <a:ea typeface="Lato"/>
                <a:cs typeface="Lato"/>
                <a:sym typeface="Lato"/>
              </a:rPr>
              <a:t>991 contributors.</a:t>
            </a:r>
            <a:endParaRPr sz="1400">
              <a:solidFill>
                <a:schemeClr val="dk1"/>
              </a:solidFill>
              <a:latin typeface="Lato"/>
              <a:ea typeface="Lato"/>
              <a:cs typeface="Lato"/>
              <a:sym typeface="Lato"/>
            </a:endParaRPr>
          </a:p>
          <a:p>
            <a:pPr indent="0" lvl="0" marL="0" rtl="0" algn="l">
              <a:spcBef>
                <a:spcPts val="0"/>
              </a:spcBef>
              <a:spcAft>
                <a:spcPts val="0"/>
              </a:spcAft>
              <a:buNone/>
            </a:pPr>
            <a:r>
              <a:rPr lang="hu" sz="1400">
                <a:solidFill>
                  <a:schemeClr val="dk1"/>
                </a:solidFill>
                <a:latin typeface="Lato"/>
                <a:ea typeface="Lato"/>
                <a:cs typeface="Lato"/>
                <a:sym typeface="Lato"/>
              </a:rPr>
              <a:t>And at</a:t>
            </a:r>
            <a:r>
              <a:rPr b="1" lang="hu" sz="1400">
                <a:solidFill>
                  <a:schemeClr val="dk1"/>
                </a:solidFill>
                <a:latin typeface="Lato"/>
                <a:ea typeface="Lato"/>
                <a:cs typeface="Lato"/>
                <a:sym typeface="Lato"/>
              </a:rPr>
              <a:t> last</a:t>
            </a:r>
            <a:r>
              <a:rPr lang="hu" sz="1400">
                <a:solidFill>
                  <a:schemeClr val="dk1"/>
                </a:solidFill>
                <a:latin typeface="Lato"/>
                <a:ea typeface="Lato"/>
                <a:cs typeface="Lato"/>
                <a:sym typeface="Lato"/>
              </a:rPr>
              <a:t> but not </a:t>
            </a:r>
            <a:r>
              <a:rPr b="1" lang="hu" sz="1400">
                <a:solidFill>
                  <a:schemeClr val="dk1"/>
                </a:solidFill>
                <a:latin typeface="Lato"/>
                <a:ea typeface="Lato"/>
                <a:cs typeface="Lato"/>
                <a:sym typeface="Lato"/>
              </a:rPr>
              <a:t>least</a:t>
            </a:r>
            <a:r>
              <a:rPr lang="hu" sz="1400">
                <a:solidFill>
                  <a:schemeClr val="dk1"/>
                </a:solidFill>
                <a:latin typeface="Lato"/>
                <a:ea typeface="Lato"/>
                <a:cs typeface="Lato"/>
                <a:sym typeface="Lato"/>
              </a:rPr>
              <a:t> it is open source.</a:t>
            </a:r>
            <a:endParaRPr sz="1400">
              <a:solidFill>
                <a:schemeClr val="dk1"/>
              </a:solidFill>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6b71a4643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6b71a4643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hu" sz="1400">
                <a:solidFill>
                  <a:srgbClr val="202124"/>
                </a:solidFill>
                <a:highlight>
                  <a:srgbClr val="FFFFFF"/>
                </a:highlight>
                <a:latin typeface="Lato"/>
                <a:ea typeface="Lato"/>
                <a:cs typeface="Lato"/>
                <a:sym typeface="Lato"/>
              </a:rPr>
              <a:t>A little bit of Airflow’s history:</a:t>
            </a:r>
            <a:endParaRPr sz="1400">
              <a:solidFill>
                <a:srgbClr val="202124"/>
              </a:solidFill>
              <a:highlight>
                <a:srgbClr val="FFFFFF"/>
              </a:highlight>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hu" sz="1400">
                <a:solidFill>
                  <a:srgbClr val="202124"/>
                </a:solidFill>
                <a:highlight>
                  <a:srgbClr val="FFFFFF"/>
                </a:highlight>
                <a:latin typeface="Lato"/>
                <a:ea typeface="Lato"/>
                <a:cs typeface="Lato"/>
                <a:sym typeface="Lato"/>
              </a:rPr>
              <a:t>It started at Airbnb in October two thousand and fourteen</a:t>
            </a:r>
            <a:endParaRPr sz="1400">
              <a:solidFill>
                <a:srgbClr val="202124"/>
              </a:solidFill>
              <a:highlight>
                <a:srgbClr val="FFFFFF"/>
              </a:highlight>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hu" sz="1400">
                <a:solidFill>
                  <a:srgbClr val="202124"/>
                </a:solidFill>
                <a:highlight>
                  <a:srgbClr val="FFFFFF"/>
                </a:highlight>
                <a:latin typeface="Lato"/>
                <a:ea typeface="Lato"/>
                <a:cs typeface="Lato"/>
                <a:sym typeface="Lato"/>
              </a:rPr>
              <a:t>Written in Python.</a:t>
            </a:r>
            <a:endParaRPr sz="1400">
              <a:solidFill>
                <a:srgbClr val="202124"/>
              </a:solidFill>
              <a:highlight>
                <a:srgbClr val="FFFFFF"/>
              </a:highlight>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hu" sz="1400">
                <a:solidFill>
                  <a:srgbClr val="202124"/>
                </a:solidFill>
                <a:highlight>
                  <a:srgbClr val="FFFFFF"/>
                </a:highlight>
                <a:latin typeface="Lato"/>
                <a:ea typeface="Lato"/>
                <a:cs typeface="Lato"/>
                <a:sym typeface="Lato"/>
              </a:rPr>
              <a:t>Becoming an Apache Incubator project in March two thousand and sixteen.</a:t>
            </a:r>
            <a:endParaRPr sz="1400">
              <a:solidFill>
                <a:srgbClr val="202124"/>
              </a:solidFill>
              <a:highlight>
                <a:srgbClr val="FFFFFF"/>
              </a:highlight>
              <a:latin typeface="Lato"/>
              <a:ea typeface="Lato"/>
              <a:cs typeface="Lato"/>
              <a:sym typeface="Lato"/>
            </a:endParaRPr>
          </a:p>
          <a:p>
            <a:pPr indent="0" lvl="0" marL="0" rtl="0" algn="l">
              <a:lnSpc>
                <a:spcPct val="100000"/>
              </a:lnSpc>
              <a:spcBef>
                <a:spcPts val="0"/>
              </a:spcBef>
              <a:spcAft>
                <a:spcPts val="0"/>
              </a:spcAft>
              <a:buNone/>
            </a:pPr>
            <a:r>
              <a:rPr lang="hu" sz="1400">
                <a:solidFill>
                  <a:srgbClr val="202124"/>
                </a:solidFill>
                <a:highlight>
                  <a:srgbClr val="FFFFFF"/>
                </a:highlight>
                <a:latin typeface="Lato"/>
                <a:ea typeface="Lato"/>
                <a:cs typeface="Lato"/>
                <a:sym typeface="Lato"/>
              </a:rPr>
              <a:t>And in this year it became a Top-Level Software Foundation project at Apache.</a:t>
            </a:r>
            <a:endParaRPr sz="1400">
              <a:solidFill>
                <a:srgbClr val="202124"/>
              </a:solidFill>
              <a:highlight>
                <a:srgbClr val="FFFFFF"/>
              </a:highlight>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61d2813c0e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61d2813c0e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sz="1400">
                <a:latin typeface="Lato"/>
                <a:ea typeface="Lato"/>
                <a:cs typeface="Lato"/>
                <a:sym typeface="Lato"/>
              </a:rPr>
              <a:t>This is </a:t>
            </a:r>
            <a:r>
              <a:rPr lang="hu" sz="1400">
                <a:latin typeface="Lato"/>
                <a:ea typeface="Lato"/>
                <a:cs typeface="Lato"/>
                <a:sym typeface="Lato"/>
              </a:rPr>
              <a:t>the architecture of it</a:t>
            </a:r>
            <a:endParaRPr sz="1400">
              <a:latin typeface="Lato"/>
              <a:ea typeface="Lato"/>
              <a:cs typeface="Lato"/>
              <a:sym typeface="Lato"/>
            </a:endParaRPr>
          </a:p>
          <a:p>
            <a:pPr indent="0" lvl="0" marL="0" rtl="0" algn="l">
              <a:spcBef>
                <a:spcPts val="0"/>
              </a:spcBef>
              <a:spcAft>
                <a:spcPts val="0"/>
              </a:spcAft>
              <a:buNone/>
            </a:pPr>
            <a:r>
              <a:rPr lang="hu" sz="1400">
                <a:latin typeface="Lato"/>
                <a:ea typeface="Lato"/>
                <a:cs typeface="Lato"/>
                <a:sym typeface="Lato"/>
              </a:rPr>
              <a:t>At the center you can see the scheduler which includes the executor - I will get back to this later - and a webserver.</a:t>
            </a:r>
            <a:endParaRPr sz="1400">
              <a:latin typeface="Lato"/>
              <a:ea typeface="Lato"/>
              <a:cs typeface="Lato"/>
              <a:sym typeface="Lato"/>
            </a:endParaRPr>
          </a:p>
          <a:p>
            <a:pPr indent="0" lvl="0" marL="0" rtl="0" algn="l">
              <a:spcBef>
                <a:spcPts val="0"/>
              </a:spcBef>
              <a:spcAft>
                <a:spcPts val="0"/>
              </a:spcAft>
              <a:buNone/>
            </a:pPr>
            <a:r>
              <a:rPr lang="hu" sz="1400">
                <a:latin typeface="Lato"/>
                <a:ea typeface="Lato"/>
                <a:cs typeface="Lato"/>
                <a:sym typeface="Lato"/>
              </a:rPr>
              <a:t>The scheduler is like an alarm clock. It schedules executions of tasks.</a:t>
            </a:r>
            <a:endParaRPr sz="14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solidFill>
                  <a:schemeClr val="dk1"/>
                </a:solidFill>
                <a:latin typeface="Lato"/>
                <a:ea typeface="Lato"/>
                <a:cs typeface="Lato"/>
                <a:sym typeface="Lato"/>
              </a:rPr>
              <a:t>The database stores information about the execution statuses and dates , tasks and logs.</a:t>
            </a:r>
            <a:endParaRPr sz="1400">
              <a:latin typeface="Lato"/>
              <a:ea typeface="Lato"/>
              <a:cs typeface="Lato"/>
              <a:sym typeface="Lato"/>
            </a:endParaRPr>
          </a:p>
          <a:p>
            <a:pPr indent="0" lvl="0" marL="0" rtl="0" algn="l">
              <a:spcBef>
                <a:spcPts val="0"/>
              </a:spcBef>
              <a:spcAft>
                <a:spcPts val="0"/>
              </a:spcAft>
              <a:buNone/>
            </a:pPr>
            <a:r>
              <a:rPr lang="hu" sz="1400">
                <a:latin typeface="Lato"/>
                <a:ea typeface="Lato"/>
                <a:cs typeface="Lato"/>
                <a:sym typeface="Lato"/>
              </a:rPr>
              <a:t>The workers are basically nodes or machines, they are communicating with the scheduler.</a:t>
            </a:r>
            <a:endParaRPr sz="1400">
              <a:latin typeface="Lato"/>
              <a:ea typeface="Lato"/>
              <a:cs typeface="Lato"/>
              <a:sym typeface="Lato"/>
            </a:endParaRPr>
          </a:p>
          <a:p>
            <a:pPr indent="0" lvl="0" marL="0" rtl="0" algn="l">
              <a:spcBef>
                <a:spcPts val="0"/>
              </a:spcBef>
              <a:spcAft>
                <a:spcPts val="0"/>
              </a:spcAft>
              <a:buNone/>
            </a:pPr>
            <a:r>
              <a:rPr lang="hu" sz="1400">
                <a:latin typeface="Lato"/>
                <a:ea typeface="Lato"/>
                <a:cs typeface="Lato"/>
                <a:sym typeface="Lato"/>
              </a:rPr>
              <a:t>The Web UI is where you can control your operations, trigger workflows, you can see charts, read logs…etc</a:t>
            </a:r>
            <a:endParaRPr sz="1400">
              <a:latin typeface="Lato"/>
              <a:ea typeface="Lato"/>
              <a:cs typeface="Lato"/>
              <a:sym typeface="Lato"/>
            </a:endParaRPr>
          </a:p>
          <a:p>
            <a:pPr indent="0" lvl="0" marL="0" rtl="0" algn="l">
              <a:spcBef>
                <a:spcPts val="0"/>
              </a:spcBef>
              <a:spcAft>
                <a:spcPts val="0"/>
              </a:spcAft>
              <a:buNone/>
            </a:pPr>
            <a:r>
              <a:rPr lang="hu" sz="1400">
                <a:latin typeface="Lato"/>
                <a:ea typeface="Lato"/>
                <a:cs typeface="Lato"/>
                <a:sym typeface="Lato"/>
              </a:rPr>
              <a:t>Basically, m</a:t>
            </a:r>
            <a:r>
              <a:rPr lang="hu" sz="1400">
                <a:latin typeface="Lato"/>
                <a:ea typeface="Lato"/>
                <a:cs typeface="Lato"/>
                <a:sym typeface="Lato"/>
              </a:rPr>
              <a:t>ost of the operations you need to do, you can do it through the UI.</a:t>
            </a:r>
            <a:endParaRPr sz="1400">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6bb3c1388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6bb3c1388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sz="1400">
                <a:solidFill>
                  <a:srgbClr val="202124"/>
                </a:solidFill>
                <a:highlight>
                  <a:schemeClr val="lt1"/>
                </a:highlight>
                <a:latin typeface="Lato"/>
                <a:ea typeface="Lato"/>
                <a:cs typeface="Lato"/>
                <a:sym typeface="Lato"/>
              </a:rPr>
              <a:t>T</a:t>
            </a:r>
            <a:r>
              <a:rPr lang="hu" sz="1400">
                <a:solidFill>
                  <a:srgbClr val="202124"/>
                </a:solidFill>
                <a:highlight>
                  <a:srgbClr val="FFFFFF"/>
                </a:highlight>
                <a:latin typeface="Lato"/>
                <a:ea typeface="Lato"/>
                <a:cs typeface="Lato"/>
                <a:sym typeface="Lato"/>
              </a:rPr>
              <a:t>he </a:t>
            </a:r>
            <a:r>
              <a:rPr lang="hu" sz="1400">
                <a:solidFill>
                  <a:srgbClr val="202124"/>
                </a:solidFill>
                <a:highlight>
                  <a:srgbClr val="FFFFFF"/>
                </a:highlight>
                <a:latin typeface="Lato"/>
                <a:ea typeface="Lato"/>
                <a:cs typeface="Lato"/>
                <a:sym typeface="Lato"/>
              </a:rPr>
              <a:t>scheduler executes </a:t>
            </a:r>
            <a:r>
              <a:rPr lang="hu" sz="1400">
                <a:solidFill>
                  <a:srgbClr val="202124"/>
                </a:solidFill>
                <a:highlight>
                  <a:schemeClr val="lt1"/>
                </a:highlight>
                <a:latin typeface="Lato"/>
                <a:ea typeface="Lato"/>
                <a:cs typeface="Lato"/>
                <a:sym typeface="Lato"/>
              </a:rPr>
              <a:t>and triggers the task instances whose dependencies have been met </a:t>
            </a:r>
            <a:r>
              <a:rPr lang="hu" sz="1400">
                <a:solidFill>
                  <a:srgbClr val="202124"/>
                </a:solidFill>
                <a:highlight>
                  <a:srgbClr val="FFFFFF"/>
                </a:highlight>
                <a:latin typeface="Lato"/>
                <a:ea typeface="Lato"/>
                <a:cs typeface="Lato"/>
                <a:sym typeface="Lato"/>
              </a:rPr>
              <a:t>on an array of workers.</a:t>
            </a:r>
            <a:endParaRPr sz="1400">
              <a:solidFill>
                <a:srgbClr val="202124"/>
              </a:solidFill>
              <a:highlight>
                <a:srgbClr val="FFFFFF"/>
              </a:highlight>
              <a:latin typeface="Lato"/>
              <a:ea typeface="Lato"/>
              <a:cs typeface="Lato"/>
              <a:sym typeface="Lato"/>
            </a:endParaRPr>
          </a:p>
          <a:p>
            <a:pPr indent="0" lvl="0" marL="0" rtl="0" algn="l">
              <a:spcBef>
                <a:spcPts val="0"/>
              </a:spcBef>
              <a:spcAft>
                <a:spcPts val="0"/>
              </a:spcAft>
              <a:buNone/>
            </a:pPr>
            <a:r>
              <a:rPr lang="hu" sz="1400">
                <a:solidFill>
                  <a:srgbClr val="202124"/>
                </a:solidFill>
                <a:highlight>
                  <a:srgbClr val="FFFFFF"/>
                </a:highlight>
                <a:latin typeface="Lato"/>
                <a:ea typeface="Lato"/>
                <a:cs typeface="Lato"/>
                <a:sym typeface="Lato"/>
              </a:rPr>
              <a:t>Spins up a subprocess, which monitors and stays in sync with a folder for all workflow objects and periodically (every minute or so) collects them and inspects active tasks to see whether they can be triggered or not.</a:t>
            </a:r>
            <a:endParaRPr sz="1400">
              <a:solidFill>
                <a:srgbClr val="202124"/>
              </a:solidFill>
              <a:highlight>
                <a:srgbClr val="FFFFFF"/>
              </a:highlight>
              <a:latin typeface="Lato"/>
              <a:ea typeface="Lato"/>
              <a:cs typeface="Lato"/>
              <a:sym typeface="Lato"/>
            </a:endParaRPr>
          </a:p>
          <a:p>
            <a:pPr indent="0" lvl="0" marL="0" rtl="0" algn="l">
              <a:spcBef>
                <a:spcPts val="0"/>
              </a:spcBef>
              <a:spcAft>
                <a:spcPts val="0"/>
              </a:spcAft>
              <a:buNone/>
            </a:pPr>
            <a:r>
              <a:rPr lang="hu" sz="1400">
                <a:solidFill>
                  <a:srgbClr val="202124"/>
                </a:solidFill>
                <a:highlight>
                  <a:srgbClr val="FFFFFF"/>
                </a:highlight>
                <a:latin typeface="Lato"/>
                <a:ea typeface="Lato"/>
                <a:cs typeface="Lato"/>
                <a:sym typeface="Lato"/>
              </a:rPr>
              <a:t>The scheduler starts an instance of the executor specified in your airflow config file.</a:t>
            </a:r>
            <a:endParaRPr sz="1400">
              <a:solidFill>
                <a:srgbClr val="202124"/>
              </a:solidFill>
              <a:highlight>
                <a:srgbClr val="FFFFFF"/>
              </a:highlight>
              <a:latin typeface="Lato"/>
              <a:ea typeface="Lato"/>
              <a:cs typeface="Lato"/>
              <a:sym typeface="Lato"/>
            </a:endParaRPr>
          </a:p>
          <a:p>
            <a:pPr indent="0" lvl="0" marL="0" rtl="0" algn="l">
              <a:spcBef>
                <a:spcPts val="0"/>
              </a:spcBef>
              <a:spcAft>
                <a:spcPts val="0"/>
              </a:spcAft>
              <a:buNone/>
            </a:pPr>
            <a:r>
              <a:rPr lang="hu" sz="1400">
                <a:solidFill>
                  <a:srgbClr val="202124"/>
                </a:solidFill>
                <a:highlight>
                  <a:srgbClr val="FFFFFF"/>
                </a:highlight>
                <a:latin typeface="Lato"/>
                <a:ea typeface="Lato"/>
                <a:cs typeface="Lato"/>
                <a:sym typeface="Lato"/>
              </a:rPr>
              <a:t>An executor could be a:</a:t>
            </a:r>
            <a:endParaRPr sz="1400">
              <a:solidFill>
                <a:srgbClr val="202124"/>
              </a:solidFill>
              <a:highlight>
                <a:srgbClr val="FFFFFF"/>
              </a:highlight>
              <a:latin typeface="Lato"/>
              <a:ea typeface="Lato"/>
              <a:cs typeface="Lato"/>
              <a:sym typeface="Lato"/>
            </a:endParaRPr>
          </a:p>
          <a:p>
            <a:pPr indent="0" lvl="0" marL="0" rtl="0" algn="l">
              <a:spcBef>
                <a:spcPts val="0"/>
              </a:spcBef>
              <a:spcAft>
                <a:spcPts val="0"/>
              </a:spcAft>
              <a:buNone/>
            </a:pPr>
            <a:r>
              <a:rPr lang="hu" sz="1400">
                <a:solidFill>
                  <a:srgbClr val="202124"/>
                </a:solidFill>
                <a:highlight>
                  <a:srgbClr val="FFFFFF"/>
                </a:highlight>
                <a:latin typeface="Lato"/>
                <a:ea typeface="Lato"/>
                <a:cs typeface="Lato"/>
                <a:sym typeface="Lato"/>
              </a:rPr>
              <a:t>Local or sequential executor - this should be chosen when tasks should be executed as subprocesses.</a:t>
            </a:r>
            <a:endParaRPr sz="1400">
              <a:solidFill>
                <a:srgbClr val="202124"/>
              </a:solidFill>
              <a:highlight>
                <a:srgbClr val="FFFFFF"/>
              </a:highlight>
              <a:latin typeface="Lato"/>
              <a:ea typeface="Lato"/>
              <a:cs typeface="Lato"/>
              <a:sym typeface="Lato"/>
            </a:endParaRPr>
          </a:p>
          <a:p>
            <a:pPr indent="0" lvl="0" marL="0" rtl="0" algn="l">
              <a:spcBef>
                <a:spcPts val="0"/>
              </a:spcBef>
              <a:spcAft>
                <a:spcPts val="0"/>
              </a:spcAft>
              <a:buNone/>
            </a:pPr>
            <a:r>
              <a:rPr lang="hu" sz="1400">
                <a:solidFill>
                  <a:srgbClr val="202124"/>
                </a:solidFill>
                <a:highlight>
                  <a:srgbClr val="FFFFFF"/>
                </a:highlight>
                <a:latin typeface="Lato"/>
                <a:ea typeface="Lato"/>
                <a:cs typeface="Lato"/>
                <a:sym typeface="Lato"/>
              </a:rPr>
              <a:t>or</a:t>
            </a:r>
            <a:endParaRPr sz="1400">
              <a:solidFill>
                <a:srgbClr val="202124"/>
              </a:solidFill>
              <a:highlight>
                <a:srgbClr val="FFFFFF"/>
              </a:highlight>
              <a:latin typeface="Lato"/>
              <a:ea typeface="Lato"/>
              <a:cs typeface="Lato"/>
              <a:sym typeface="Lato"/>
            </a:endParaRPr>
          </a:p>
          <a:p>
            <a:pPr indent="0" lvl="0" marL="0" rtl="0" algn="l">
              <a:spcBef>
                <a:spcPts val="0"/>
              </a:spcBef>
              <a:spcAft>
                <a:spcPts val="0"/>
              </a:spcAft>
              <a:buNone/>
            </a:pPr>
            <a:r>
              <a:rPr lang="hu" sz="1400">
                <a:solidFill>
                  <a:srgbClr val="202124"/>
                </a:solidFill>
                <a:highlight>
                  <a:srgbClr val="FFFFFF"/>
                </a:highlight>
                <a:latin typeface="Lato"/>
                <a:ea typeface="Lato"/>
                <a:cs typeface="Lato"/>
                <a:sym typeface="Lato"/>
              </a:rPr>
              <a:t>Celery (Dask, Mesos) - when tasks should executed remotely</a:t>
            </a:r>
            <a:endParaRPr sz="1400">
              <a:solidFill>
                <a:srgbClr val="202124"/>
              </a:solidFill>
              <a:highlight>
                <a:srgbClr val="FFFFFF"/>
              </a:highlight>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6b1ddff33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6b1ddff33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hu" sz="1400">
                <a:solidFill>
                  <a:srgbClr val="202124"/>
                </a:solidFill>
                <a:highlight>
                  <a:srgbClr val="FFFFFF"/>
                </a:highlight>
                <a:latin typeface="Lato"/>
                <a:ea typeface="Lato"/>
                <a:cs typeface="Lato"/>
                <a:sym typeface="Lato"/>
              </a:rPr>
              <a:t>Now Let me talk about the conceptual building blocks or core ideas as how airflow calls them.</a:t>
            </a:r>
            <a:endParaRPr sz="1400">
              <a:solidFill>
                <a:srgbClr val="202124"/>
              </a:solidFill>
              <a:highlight>
                <a:srgbClr val="FFFFFF"/>
              </a:highlight>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solidFill>
                  <a:srgbClr val="202124"/>
                </a:solidFill>
                <a:highlight>
                  <a:srgbClr val="FFFFFF"/>
                </a:highlight>
                <a:latin typeface="Lato"/>
                <a:ea typeface="Lato"/>
                <a:cs typeface="Lato"/>
                <a:sym typeface="Lato"/>
              </a:rPr>
              <a:t>Airflow uses directed acyclic graphs (DAGs) to describe workflows.</a:t>
            </a:r>
            <a:endParaRPr sz="1400">
              <a:solidFill>
                <a:srgbClr val="202124"/>
              </a:solidFill>
              <a:highlight>
                <a:srgbClr val="FFFFFF"/>
              </a:highlight>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solidFill>
                  <a:srgbClr val="202124"/>
                </a:solidFill>
                <a:highlight>
                  <a:srgbClr val="FFFFFF"/>
                </a:highlight>
                <a:latin typeface="Lato"/>
                <a:ea typeface="Lato"/>
                <a:cs typeface="Lato"/>
                <a:sym typeface="Lato"/>
              </a:rPr>
              <a:t>They can be written in one Python file</a:t>
            </a:r>
            <a:endParaRPr sz="1400">
              <a:solidFill>
                <a:srgbClr val="202124"/>
              </a:solidFill>
              <a:highlight>
                <a:srgbClr val="FFFFFF"/>
              </a:highlight>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solidFill>
                  <a:srgbClr val="202124"/>
                </a:solidFill>
                <a:highlight>
                  <a:srgbClr val="FFFFFF"/>
                </a:highlight>
                <a:latin typeface="Lato"/>
                <a:ea typeface="Lato"/>
                <a:cs typeface="Lato"/>
                <a:sym typeface="Lato"/>
              </a:rPr>
              <a:t>DAGs can be run either on a defined schedule (hourly or daily) or on external event triggers.</a:t>
            </a:r>
            <a:endParaRPr sz="1400">
              <a:solidFill>
                <a:srgbClr val="202124"/>
              </a:solidFill>
              <a:highlight>
                <a:srgbClr val="FFFFFF"/>
              </a:highlight>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solidFill>
                  <a:srgbClr val="202124"/>
                </a:solidFill>
                <a:highlight>
                  <a:srgbClr val="FFFFFF"/>
                </a:highlight>
                <a:latin typeface="Lato"/>
                <a:ea typeface="Lato"/>
                <a:cs typeface="Lato"/>
                <a:sym typeface="Lato"/>
              </a:rPr>
              <a:t>We currently triggering our DAG with external mouse click event by hand. (Jozsef will tell you more details about this later)</a:t>
            </a:r>
            <a:endParaRPr sz="1400">
              <a:solidFill>
                <a:srgbClr val="202124"/>
              </a:solidFill>
              <a:highlight>
                <a:srgbClr val="FFFFFF"/>
              </a:highlight>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solidFill>
                  <a:srgbClr val="202124"/>
                </a:solidFill>
                <a:highlight>
                  <a:srgbClr val="FFFFFF"/>
                </a:highlight>
                <a:latin typeface="Lato"/>
                <a:ea typeface="Lato"/>
                <a:cs typeface="Lato"/>
                <a:sym typeface="Lato"/>
              </a:rPr>
              <a:t>...</a:t>
            </a:r>
            <a:endParaRPr sz="1400">
              <a:solidFill>
                <a:srgbClr val="202124"/>
              </a:solidFill>
              <a:highlight>
                <a:srgbClr val="FFFFFF"/>
              </a:highlight>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solidFill>
                  <a:srgbClr val="202124"/>
                </a:solidFill>
                <a:highlight>
                  <a:srgbClr val="FFFFFF"/>
                </a:highlight>
                <a:latin typeface="Lato"/>
                <a:ea typeface="Lato"/>
                <a:cs typeface="Lato"/>
                <a:sym typeface="Lato"/>
              </a:rPr>
              <a:t>Operators provide that a single pipeline might contain bash, Python or SQL operations.</a:t>
            </a:r>
            <a:endParaRPr sz="1400">
              <a:solidFill>
                <a:srgbClr val="202124"/>
              </a:solidFill>
              <a:highlight>
                <a:srgbClr val="FFFFFF"/>
              </a:highlight>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hu" sz="1400">
                <a:solidFill>
                  <a:srgbClr val="202124"/>
                </a:solidFill>
                <a:highlight>
                  <a:srgbClr val="FFFFFF"/>
                </a:highlight>
                <a:latin typeface="Lato"/>
                <a:ea typeface="Lato"/>
                <a:cs typeface="Lato"/>
                <a:sym typeface="Lato"/>
              </a:rPr>
              <a:t>So basically we can do anything what Python could which is quite a lot of thing</a:t>
            </a:r>
            <a:endParaRPr sz="1400">
              <a:solidFill>
                <a:srgbClr val="202124"/>
              </a:solidFill>
              <a:highlight>
                <a:srgbClr val="FFFFFF"/>
              </a:highlight>
              <a:latin typeface="Lato"/>
              <a:ea typeface="Lato"/>
              <a:cs typeface="Lato"/>
              <a:sym typeface="Lato"/>
            </a:endParaRPr>
          </a:p>
          <a:p>
            <a:pPr indent="0" lvl="0" marL="0" rtl="0" algn="l">
              <a:spcBef>
                <a:spcPts val="0"/>
              </a:spcBef>
              <a:spcAft>
                <a:spcPts val="0"/>
              </a:spcAft>
              <a:buNone/>
            </a:pPr>
            <a:r>
              <a:rPr lang="hu" sz="1400">
                <a:solidFill>
                  <a:srgbClr val="202124"/>
                </a:solidFill>
                <a:highlight>
                  <a:srgbClr val="FFFFFF"/>
                </a:highlight>
                <a:latin typeface="Lato"/>
                <a:ea typeface="Lato"/>
                <a:cs typeface="Lato"/>
                <a:sym typeface="Lato"/>
              </a:rPr>
              <a:t>And with dependencies specified between them, you can control or restrict the flow of your data processing.</a:t>
            </a:r>
            <a:endParaRPr sz="1400">
              <a:solidFill>
                <a:srgbClr val="202124"/>
              </a:solidFill>
              <a:highlight>
                <a:srgbClr val="FFFFFF"/>
              </a:highlight>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h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airflow.apache.org/concepts.html#operators" TargetMode="External"/><Relationship Id="rId4" Type="http://schemas.openxmlformats.org/officeDocument/2006/relationships/image" Target="../media/image3.pn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airflow.apache.org/" TargetMode="External"/><Relationship Id="rId4" Type="http://schemas.openxmlformats.org/officeDocument/2006/relationships/hyperlink" Target="https://hub.docker.com/r/apache/airflow" TargetMode="External"/><Relationship Id="rId5" Type="http://schemas.openxmlformats.org/officeDocument/2006/relationships/hyperlink" Target="http://michal.karzynski.pl/blog/2017/03/19/developing-workflows-with-apache-airflo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8.pn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en.wikipedia.org/wiki/Apache_Airflow" TargetMode="External"/><Relationship Id="rId4" Type="http://schemas.openxmlformats.org/officeDocument/2006/relationships/hyperlink" Target="https://airflow.apache.org/" TargetMode="External"/><Relationship Id="rId9" Type="http://schemas.openxmlformats.org/officeDocument/2006/relationships/image" Target="../media/image11.png"/><Relationship Id="rId5" Type="http://schemas.openxmlformats.org/officeDocument/2006/relationships/image" Target="../media/image16.jpg"/><Relationship Id="rId6" Type="http://schemas.openxmlformats.org/officeDocument/2006/relationships/image" Target="../media/image14.png"/><Relationship Id="rId7" Type="http://schemas.openxmlformats.org/officeDocument/2006/relationships/image" Target="../media/image17.png"/><Relationship Id="rId8"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draw.io/?page-id=7a6c530e-6e37-e111-ec74-82921da8cc10&amp;scale=auto#G16Z8-rULjgPRKsGSIJH0-V1UxTIUdJWyf" TargetMode="Externa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airflow.apache.org/docs/stable/scheduler.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title"/>
          </p:nvPr>
        </p:nvSpPr>
        <p:spPr>
          <a:xfrm>
            <a:off x="341700" y="1664550"/>
            <a:ext cx="4045200" cy="1073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hu" sz="6000"/>
              <a:t>János Dani</a:t>
            </a:r>
            <a:endParaRPr sz="6000"/>
          </a:p>
        </p:txBody>
      </p:sp>
      <p:sp>
        <p:nvSpPr>
          <p:cNvPr id="55" name="Google Shape;55;p13"/>
          <p:cNvSpPr txBox="1"/>
          <p:nvPr>
            <p:ph idx="1" type="subTitle"/>
          </p:nvPr>
        </p:nvSpPr>
        <p:spPr>
          <a:xfrm>
            <a:off x="417900" y="2571750"/>
            <a:ext cx="3053100" cy="66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hu" sz="2400"/>
              <a:t>CEU / OSA helpdesk</a:t>
            </a:r>
            <a:endParaRPr sz="2400"/>
          </a:p>
        </p:txBody>
      </p:sp>
      <p:sp>
        <p:nvSpPr>
          <p:cNvPr id="56" name="Google Shape;56;p13"/>
          <p:cNvSpPr txBox="1"/>
          <p:nvPr>
            <p:ph idx="2" type="body"/>
          </p:nvPr>
        </p:nvSpPr>
        <p:spPr>
          <a:xfrm>
            <a:off x="4750725" y="1924200"/>
            <a:ext cx="4104600" cy="751200"/>
          </a:xfrm>
          <a:prstGeom prst="rect">
            <a:avLst/>
          </a:prstGeom>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hu" sz="3000"/>
              <a:t>GitHub:       /danijanos</a:t>
            </a:r>
            <a:endParaRPr sz="3000"/>
          </a:p>
        </p:txBody>
      </p:sp>
      <p:sp>
        <p:nvSpPr>
          <p:cNvPr id="57" name="Google Shape;57;p13"/>
          <p:cNvSpPr txBox="1"/>
          <p:nvPr>
            <p:ph idx="2" type="body"/>
          </p:nvPr>
        </p:nvSpPr>
        <p:spPr>
          <a:xfrm>
            <a:off x="4750725" y="2432225"/>
            <a:ext cx="4104600" cy="751200"/>
          </a:xfrm>
          <a:prstGeom prst="rect">
            <a:avLst/>
          </a:prstGeom>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hu" sz="3000"/>
              <a:t>Instagram:  /dan1jan1</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2"/>
          <p:cNvSpPr txBox="1"/>
          <p:nvPr/>
        </p:nvSpPr>
        <p:spPr>
          <a:xfrm>
            <a:off x="778350" y="2818975"/>
            <a:ext cx="8054400" cy="199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hu" sz="1600">
                <a:solidFill>
                  <a:srgbClr val="408080"/>
                </a:solidFill>
                <a:latin typeface="Consolas"/>
                <a:ea typeface="Consolas"/>
                <a:cs typeface="Consolas"/>
                <a:sym typeface="Consolas"/>
              </a:rPr>
              <a:t># DAGS</a:t>
            </a:r>
            <a:endParaRPr sz="1600">
              <a:solidFill>
                <a:srgbClr val="333333"/>
              </a:solidFill>
              <a:latin typeface="Consolas"/>
              <a:ea typeface="Consolas"/>
              <a:cs typeface="Consolas"/>
              <a:sym typeface="Consolas"/>
            </a:endParaRPr>
          </a:p>
          <a:p>
            <a:pPr indent="0" lvl="0" marL="0" rtl="0" algn="l">
              <a:spcBef>
                <a:spcPts val="0"/>
              </a:spcBef>
              <a:spcAft>
                <a:spcPts val="0"/>
              </a:spcAft>
              <a:buNone/>
            </a:pPr>
            <a:r>
              <a:rPr lang="hu" sz="1600">
                <a:solidFill>
                  <a:srgbClr val="333333"/>
                </a:solidFill>
                <a:latin typeface="Consolas"/>
                <a:ea typeface="Consolas"/>
                <a:cs typeface="Consolas"/>
                <a:sym typeface="Consolas"/>
              </a:rPr>
              <a:t>osa_av_workflow </a:t>
            </a:r>
            <a:r>
              <a:rPr lang="hu" sz="1600">
                <a:solidFill>
                  <a:srgbClr val="666666"/>
                </a:solidFill>
                <a:latin typeface="Consolas"/>
                <a:ea typeface="Consolas"/>
                <a:cs typeface="Consolas"/>
                <a:sym typeface="Consolas"/>
              </a:rPr>
              <a:t>=</a:t>
            </a:r>
            <a:r>
              <a:rPr lang="hu" sz="1600">
                <a:solidFill>
                  <a:srgbClr val="333333"/>
                </a:solidFill>
                <a:latin typeface="Consolas"/>
                <a:ea typeface="Consolas"/>
                <a:cs typeface="Consolas"/>
                <a:sym typeface="Consolas"/>
              </a:rPr>
              <a:t> DAG(</a:t>
            </a:r>
            <a:endParaRPr sz="1600">
              <a:solidFill>
                <a:srgbClr val="333333"/>
              </a:solidFill>
              <a:latin typeface="Consolas"/>
              <a:ea typeface="Consolas"/>
              <a:cs typeface="Consolas"/>
              <a:sym typeface="Consolas"/>
            </a:endParaRPr>
          </a:p>
          <a:p>
            <a:pPr indent="0" lvl="0" marL="0" rtl="0" algn="l">
              <a:spcBef>
                <a:spcPts val="0"/>
              </a:spcBef>
              <a:spcAft>
                <a:spcPts val="0"/>
              </a:spcAft>
              <a:buNone/>
            </a:pPr>
            <a:r>
              <a:rPr lang="hu" sz="1600">
                <a:solidFill>
                  <a:srgbClr val="333333"/>
                </a:solidFill>
                <a:latin typeface="Consolas"/>
                <a:ea typeface="Consolas"/>
                <a:cs typeface="Consolas"/>
                <a:sym typeface="Consolas"/>
              </a:rPr>
              <a:t>    dag_id</a:t>
            </a:r>
            <a:r>
              <a:rPr lang="hu" sz="1600">
                <a:solidFill>
                  <a:srgbClr val="666666"/>
                </a:solidFill>
                <a:latin typeface="Consolas"/>
                <a:ea typeface="Consolas"/>
                <a:cs typeface="Consolas"/>
                <a:sym typeface="Consolas"/>
              </a:rPr>
              <a:t>=</a:t>
            </a:r>
            <a:r>
              <a:rPr lang="hu" sz="1600">
                <a:solidFill>
                  <a:srgbClr val="333333"/>
                </a:solidFill>
                <a:latin typeface="Consolas"/>
                <a:ea typeface="Consolas"/>
                <a:cs typeface="Consolas"/>
                <a:sym typeface="Consolas"/>
              </a:rPr>
              <a:t>'osa-av-workflow',</a:t>
            </a:r>
            <a:endParaRPr sz="1600">
              <a:solidFill>
                <a:srgbClr val="333333"/>
              </a:solidFill>
              <a:latin typeface="Consolas"/>
              <a:ea typeface="Consolas"/>
              <a:cs typeface="Consolas"/>
              <a:sym typeface="Consolas"/>
            </a:endParaRPr>
          </a:p>
          <a:p>
            <a:pPr indent="0" lvl="0" marL="0" rtl="0" algn="l">
              <a:spcBef>
                <a:spcPts val="0"/>
              </a:spcBef>
              <a:spcAft>
                <a:spcPts val="0"/>
              </a:spcAft>
              <a:buNone/>
            </a:pPr>
            <a:r>
              <a:rPr lang="hu" sz="1600">
                <a:solidFill>
                  <a:srgbClr val="333333"/>
                </a:solidFill>
                <a:latin typeface="Consolas"/>
                <a:ea typeface="Consolas"/>
                <a:cs typeface="Consolas"/>
                <a:sym typeface="Consolas"/>
              </a:rPr>
              <a:t>    description</a:t>
            </a:r>
            <a:r>
              <a:rPr lang="hu" sz="1600">
                <a:solidFill>
                  <a:srgbClr val="666666"/>
                </a:solidFill>
                <a:latin typeface="Consolas"/>
                <a:ea typeface="Consolas"/>
                <a:cs typeface="Consolas"/>
                <a:sym typeface="Consolas"/>
              </a:rPr>
              <a:t>=</a:t>
            </a:r>
            <a:r>
              <a:rPr lang="hu" sz="1600">
                <a:solidFill>
                  <a:srgbClr val="333333"/>
                </a:solidFill>
                <a:latin typeface="Consolas"/>
                <a:ea typeface="Consolas"/>
                <a:cs typeface="Consolas"/>
                <a:sym typeface="Consolas"/>
              </a:rPr>
              <a:t>'Main DAG for the AV preservation workflow',</a:t>
            </a:r>
            <a:endParaRPr sz="1600">
              <a:solidFill>
                <a:srgbClr val="333333"/>
              </a:solidFill>
              <a:latin typeface="Consolas"/>
              <a:ea typeface="Consolas"/>
              <a:cs typeface="Consolas"/>
              <a:sym typeface="Consolas"/>
            </a:endParaRPr>
          </a:p>
          <a:p>
            <a:pPr indent="0" lvl="0" marL="0" rtl="0" algn="l">
              <a:spcBef>
                <a:spcPts val="0"/>
              </a:spcBef>
              <a:spcAft>
                <a:spcPts val="0"/>
              </a:spcAft>
              <a:buNone/>
            </a:pPr>
            <a:r>
              <a:rPr lang="hu" sz="1600">
                <a:solidFill>
                  <a:srgbClr val="333333"/>
                </a:solidFill>
                <a:latin typeface="Consolas"/>
                <a:ea typeface="Consolas"/>
                <a:cs typeface="Consolas"/>
                <a:sym typeface="Consolas"/>
              </a:rPr>
              <a:t>    default_args</a:t>
            </a:r>
            <a:r>
              <a:rPr lang="hu" sz="1600">
                <a:solidFill>
                  <a:srgbClr val="666666"/>
                </a:solidFill>
                <a:latin typeface="Consolas"/>
                <a:ea typeface="Consolas"/>
                <a:cs typeface="Consolas"/>
                <a:sym typeface="Consolas"/>
              </a:rPr>
              <a:t>=</a:t>
            </a:r>
            <a:r>
              <a:rPr lang="hu" sz="1600">
                <a:solidFill>
                  <a:srgbClr val="333333"/>
                </a:solidFill>
                <a:latin typeface="Consolas"/>
                <a:ea typeface="Consolas"/>
                <a:cs typeface="Consolas"/>
                <a:sym typeface="Consolas"/>
              </a:rPr>
              <a:t>default_args,</a:t>
            </a:r>
            <a:endParaRPr sz="1600">
              <a:solidFill>
                <a:srgbClr val="333333"/>
              </a:solidFill>
              <a:latin typeface="Consolas"/>
              <a:ea typeface="Consolas"/>
              <a:cs typeface="Consolas"/>
              <a:sym typeface="Consolas"/>
            </a:endParaRPr>
          </a:p>
          <a:p>
            <a:pPr indent="0" lvl="0" marL="0" rtl="0" algn="l">
              <a:spcBef>
                <a:spcPts val="0"/>
              </a:spcBef>
              <a:spcAft>
                <a:spcPts val="0"/>
              </a:spcAft>
              <a:buNone/>
            </a:pPr>
            <a:r>
              <a:rPr lang="hu" sz="1600">
                <a:solidFill>
                  <a:srgbClr val="333333"/>
                </a:solidFill>
                <a:latin typeface="Consolas"/>
                <a:ea typeface="Consolas"/>
                <a:cs typeface="Consolas"/>
                <a:sym typeface="Consolas"/>
              </a:rPr>
              <a:t>    schedule_interval</a:t>
            </a:r>
            <a:r>
              <a:rPr lang="hu" sz="1600">
                <a:solidFill>
                  <a:srgbClr val="666666"/>
                </a:solidFill>
                <a:latin typeface="Consolas"/>
                <a:ea typeface="Consolas"/>
                <a:cs typeface="Consolas"/>
                <a:sym typeface="Consolas"/>
              </a:rPr>
              <a:t>=</a:t>
            </a:r>
            <a:r>
              <a:rPr lang="hu" sz="1600">
                <a:solidFill>
                  <a:srgbClr val="333333"/>
                </a:solidFill>
                <a:latin typeface="Consolas"/>
                <a:ea typeface="Consolas"/>
                <a:cs typeface="Consolas"/>
                <a:sym typeface="Consolas"/>
              </a:rPr>
              <a:t>None,</a:t>
            </a:r>
            <a:endParaRPr sz="1600">
              <a:solidFill>
                <a:srgbClr val="333333"/>
              </a:solidFill>
              <a:latin typeface="Consolas"/>
              <a:ea typeface="Consolas"/>
              <a:cs typeface="Consolas"/>
              <a:sym typeface="Consolas"/>
            </a:endParaRPr>
          </a:p>
          <a:p>
            <a:pPr indent="457200" lvl="0" marL="0" rtl="0" algn="l">
              <a:spcBef>
                <a:spcPts val="0"/>
              </a:spcBef>
              <a:spcAft>
                <a:spcPts val="0"/>
              </a:spcAft>
              <a:buNone/>
            </a:pPr>
            <a:r>
              <a:rPr lang="hu" sz="1600">
                <a:solidFill>
                  <a:srgbClr val="333333"/>
                </a:solidFill>
                <a:latin typeface="Consolas"/>
                <a:ea typeface="Consolas"/>
                <a:cs typeface="Consolas"/>
                <a:sym typeface="Consolas"/>
              </a:rPr>
              <a:t>catchup</a:t>
            </a:r>
            <a:r>
              <a:rPr lang="hu" sz="1600">
                <a:solidFill>
                  <a:srgbClr val="666666"/>
                </a:solidFill>
                <a:latin typeface="Consolas"/>
                <a:ea typeface="Consolas"/>
                <a:cs typeface="Consolas"/>
                <a:sym typeface="Consolas"/>
              </a:rPr>
              <a:t>=</a:t>
            </a:r>
            <a:r>
              <a:rPr lang="hu" sz="1600">
                <a:solidFill>
                  <a:srgbClr val="333333"/>
                </a:solidFill>
                <a:latin typeface="Consolas"/>
                <a:ea typeface="Consolas"/>
                <a:cs typeface="Consolas"/>
                <a:sym typeface="Consolas"/>
              </a:rPr>
              <a:t>False)</a:t>
            </a:r>
            <a:endParaRPr sz="1600">
              <a:solidFill>
                <a:srgbClr val="333333"/>
              </a:solidFill>
              <a:latin typeface="Consolas"/>
              <a:ea typeface="Consolas"/>
              <a:cs typeface="Consolas"/>
              <a:sym typeface="Consolas"/>
            </a:endParaRPr>
          </a:p>
        </p:txBody>
      </p:sp>
      <p:sp>
        <p:nvSpPr>
          <p:cNvPr id="152" name="Google Shape;152;p22"/>
          <p:cNvSpPr txBox="1"/>
          <p:nvPr/>
        </p:nvSpPr>
        <p:spPr>
          <a:xfrm>
            <a:off x="4245000" y="392225"/>
            <a:ext cx="5051400" cy="251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hu">
                <a:solidFill>
                  <a:srgbClr val="333333"/>
                </a:solidFill>
                <a:latin typeface="Consolas"/>
                <a:ea typeface="Consolas"/>
                <a:cs typeface="Consolas"/>
                <a:sym typeface="Consolas"/>
              </a:rPr>
              <a:t>default_args </a:t>
            </a:r>
            <a:r>
              <a:rPr lang="hu">
                <a:solidFill>
                  <a:srgbClr val="666666"/>
                </a:solidFill>
                <a:latin typeface="Consolas"/>
                <a:ea typeface="Consolas"/>
                <a:cs typeface="Consolas"/>
                <a:sym typeface="Consolas"/>
              </a:rPr>
              <a:t>=</a:t>
            </a:r>
            <a:r>
              <a:rPr lang="hu">
                <a:solidFill>
                  <a:srgbClr val="333333"/>
                </a:solidFill>
                <a:latin typeface="Consolas"/>
                <a:ea typeface="Consolas"/>
                <a:cs typeface="Consolas"/>
                <a:sym typeface="Consolas"/>
              </a:rPr>
              <a:t> {</a:t>
            </a:r>
            <a:endParaRPr>
              <a:solidFill>
                <a:srgbClr val="333333"/>
              </a:solidFill>
              <a:latin typeface="Consolas"/>
              <a:ea typeface="Consolas"/>
              <a:cs typeface="Consolas"/>
              <a:sym typeface="Consolas"/>
            </a:endParaRPr>
          </a:p>
          <a:p>
            <a:pPr indent="0" lvl="0" marL="0" rtl="0" algn="l">
              <a:spcBef>
                <a:spcPts val="0"/>
              </a:spcBef>
              <a:spcAft>
                <a:spcPts val="0"/>
              </a:spcAft>
              <a:buNone/>
            </a:pPr>
            <a:r>
              <a:rPr lang="hu">
                <a:solidFill>
                  <a:srgbClr val="333333"/>
                </a:solidFill>
                <a:latin typeface="Consolas"/>
                <a:ea typeface="Consolas"/>
                <a:cs typeface="Consolas"/>
                <a:sym typeface="Consolas"/>
              </a:rPr>
              <a:t>    'owner': 'airflow',</a:t>
            </a:r>
            <a:endParaRPr>
              <a:solidFill>
                <a:srgbClr val="333333"/>
              </a:solidFill>
              <a:latin typeface="Consolas"/>
              <a:ea typeface="Consolas"/>
              <a:cs typeface="Consolas"/>
              <a:sym typeface="Consolas"/>
            </a:endParaRPr>
          </a:p>
          <a:p>
            <a:pPr indent="0" lvl="0" marL="0" rtl="0" algn="l">
              <a:spcBef>
                <a:spcPts val="0"/>
              </a:spcBef>
              <a:spcAft>
                <a:spcPts val="0"/>
              </a:spcAft>
              <a:buNone/>
            </a:pPr>
            <a:r>
              <a:rPr lang="hu">
                <a:solidFill>
                  <a:srgbClr val="333333"/>
                </a:solidFill>
                <a:latin typeface="Consolas"/>
                <a:ea typeface="Consolas"/>
                <a:cs typeface="Consolas"/>
                <a:sym typeface="Consolas"/>
              </a:rPr>
              <a:t>    'depends_on_past': False,</a:t>
            </a:r>
            <a:endParaRPr>
              <a:solidFill>
                <a:srgbClr val="333333"/>
              </a:solidFill>
              <a:latin typeface="Consolas"/>
              <a:ea typeface="Consolas"/>
              <a:cs typeface="Consolas"/>
              <a:sym typeface="Consolas"/>
            </a:endParaRPr>
          </a:p>
          <a:p>
            <a:pPr indent="0" lvl="0" marL="0" rtl="0" algn="l">
              <a:spcBef>
                <a:spcPts val="0"/>
              </a:spcBef>
              <a:spcAft>
                <a:spcPts val="0"/>
              </a:spcAft>
              <a:buNone/>
            </a:pPr>
            <a:r>
              <a:rPr lang="hu">
                <a:solidFill>
                  <a:srgbClr val="333333"/>
                </a:solidFill>
                <a:latin typeface="Consolas"/>
                <a:ea typeface="Consolas"/>
                <a:cs typeface="Consolas"/>
                <a:sym typeface="Consolas"/>
              </a:rPr>
              <a:t>    'start_date': datetime(</a:t>
            </a:r>
            <a:r>
              <a:rPr lang="hu">
                <a:solidFill>
                  <a:srgbClr val="666666"/>
                </a:solidFill>
                <a:latin typeface="Consolas"/>
                <a:ea typeface="Consolas"/>
                <a:cs typeface="Consolas"/>
                <a:sym typeface="Consolas"/>
              </a:rPr>
              <a:t>2018</a:t>
            </a:r>
            <a:r>
              <a:rPr lang="hu">
                <a:solidFill>
                  <a:srgbClr val="333333"/>
                </a:solidFill>
                <a:latin typeface="Consolas"/>
                <a:ea typeface="Consolas"/>
                <a:cs typeface="Consolas"/>
                <a:sym typeface="Consolas"/>
              </a:rPr>
              <a:t>, </a:t>
            </a:r>
            <a:r>
              <a:rPr lang="hu">
                <a:solidFill>
                  <a:srgbClr val="666666"/>
                </a:solidFill>
                <a:latin typeface="Consolas"/>
                <a:ea typeface="Consolas"/>
                <a:cs typeface="Consolas"/>
                <a:sym typeface="Consolas"/>
              </a:rPr>
              <a:t>1</a:t>
            </a:r>
            <a:r>
              <a:rPr lang="hu">
                <a:solidFill>
                  <a:srgbClr val="333333"/>
                </a:solidFill>
                <a:latin typeface="Consolas"/>
                <a:ea typeface="Consolas"/>
                <a:cs typeface="Consolas"/>
                <a:sym typeface="Consolas"/>
              </a:rPr>
              <a:t>, </a:t>
            </a:r>
            <a:r>
              <a:rPr lang="hu">
                <a:solidFill>
                  <a:srgbClr val="666666"/>
                </a:solidFill>
                <a:latin typeface="Consolas"/>
                <a:ea typeface="Consolas"/>
                <a:cs typeface="Consolas"/>
                <a:sym typeface="Consolas"/>
              </a:rPr>
              <a:t>1</a:t>
            </a:r>
            <a:r>
              <a:rPr lang="hu">
                <a:solidFill>
                  <a:srgbClr val="333333"/>
                </a:solidFill>
                <a:latin typeface="Consolas"/>
                <a:ea typeface="Consolas"/>
                <a:cs typeface="Consolas"/>
                <a:sym typeface="Consolas"/>
              </a:rPr>
              <a:t>),</a:t>
            </a:r>
            <a:endParaRPr>
              <a:solidFill>
                <a:srgbClr val="333333"/>
              </a:solidFill>
              <a:latin typeface="Consolas"/>
              <a:ea typeface="Consolas"/>
              <a:cs typeface="Consolas"/>
              <a:sym typeface="Consolas"/>
            </a:endParaRPr>
          </a:p>
          <a:p>
            <a:pPr indent="0" lvl="0" marL="0" rtl="0" algn="l">
              <a:spcBef>
                <a:spcPts val="0"/>
              </a:spcBef>
              <a:spcAft>
                <a:spcPts val="0"/>
              </a:spcAft>
              <a:buNone/>
            </a:pPr>
            <a:r>
              <a:rPr lang="hu">
                <a:solidFill>
                  <a:srgbClr val="333333"/>
                </a:solidFill>
                <a:latin typeface="Consolas"/>
                <a:ea typeface="Consolas"/>
                <a:cs typeface="Consolas"/>
                <a:sym typeface="Consolas"/>
              </a:rPr>
              <a:t>    'email': ['bonej@ceu.edu', 'danij@ceu.edu'],</a:t>
            </a:r>
            <a:endParaRPr>
              <a:solidFill>
                <a:srgbClr val="333333"/>
              </a:solidFill>
              <a:latin typeface="Consolas"/>
              <a:ea typeface="Consolas"/>
              <a:cs typeface="Consolas"/>
              <a:sym typeface="Consolas"/>
            </a:endParaRPr>
          </a:p>
          <a:p>
            <a:pPr indent="0" lvl="0" marL="0" rtl="0" algn="l">
              <a:spcBef>
                <a:spcPts val="0"/>
              </a:spcBef>
              <a:spcAft>
                <a:spcPts val="0"/>
              </a:spcAft>
              <a:buNone/>
            </a:pPr>
            <a:r>
              <a:rPr lang="hu">
                <a:solidFill>
                  <a:srgbClr val="333333"/>
                </a:solidFill>
                <a:latin typeface="Consolas"/>
                <a:ea typeface="Consolas"/>
                <a:cs typeface="Consolas"/>
                <a:sym typeface="Consolas"/>
              </a:rPr>
              <a:t>    'email_on_failure': True,</a:t>
            </a:r>
            <a:endParaRPr>
              <a:solidFill>
                <a:srgbClr val="333333"/>
              </a:solidFill>
              <a:latin typeface="Consolas"/>
              <a:ea typeface="Consolas"/>
              <a:cs typeface="Consolas"/>
              <a:sym typeface="Consolas"/>
            </a:endParaRPr>
          </a:p>
          <a:p>
            <a:pPr indent="0" lvl="0" marL="0" rtl="0" algn="l">
              <a:spcBef>
                <a:spcPts val="0"/>
              </a:spcBef>
              <a:spcAft>
                <a:spcPts val="0"/>
              </a:spcAft>
              <a:buNone/>
            </a:pPr>
            <a:r>
              <a:rPr lang="hu">
                <a:solidFill>
                  <a:srgbClr val="333333"/>
                </a:solidFill>
                <a:latin typeface="Consolas"/>
                <a:ea typeface="Consolas"/>
                <a:cs typeface="Consolas"/>
                <a:sym typeface="Consolas"/>
              </a:rPr>
              <a:t>    'email_on_retry': False,</a:t>
            </a:r>
            <a:endParaRPr>
              <a:solidFill>
                <a:srgbClr val="333333"/>
              </a:solidFill>
              <a:latin typeface="Consolas"/>
              <a:ea typeface="Consolas"/>
              <a:cs typeface="Consolas"/>
              <a:sym typeface="Consolas"/>
            </a:endParaRPr>
          </a:p>
          <a:p>
            <a:pPr indent="0" lvl="0" marL="0" rtl="0" algn="l">
              <a:spcBef>
                <a:spcPts val="0"/>
              </a:spcBef>
              <a:spcAft>
                <a:spcPts val="0"/>
              </a:spcAft>
              <a:buNone/>
            </a:pPr>
            <a:r>
              <a:rPr lang="hu">
                <a:solidFill>
                  <a:srgbClr val="333333"/>
                </a:solidFill>
                <a:latin typeface="Consolas"/>
                <a:ea typeface="Consolas"/>
                <a:cs typeface="Consolas"/>
                <a:sym typeface="Consolas"/>
              </a:rPr>
              <a:t>    'retries': </a:t>
            </a:r>
            <a:r>
              <a:rPr lang="hu">
                <a:solidFill>
                  <a:srgbClr val="666666"/>
                </a:solidFill>
                <a:latin typeface="Consolas"/>
                <a:ea typeface="Consolas"/>
                <a:cs typeface="Consolas"/>
                <a:sym typeface="Consolas"/>
              </a:rPr>
              <a:t>1</a:t>
            </a:r>
            <a:r>
              <a:rPr lang="hu">
                <a:solidFill>
                  <a:srgbClr val="333333"/>
                </a:solidFill>
                <a:latin typeface="Consolas"/>
                <a:ea typeface="Consolas"/>
                <a:cs typeface="Consolas"/>
                <a:sym typeface="Consolas"/>
              </a:rPr>
              <a:t>,</a:t>
            </a:r>
            <a:endParaRPr>
              <a:solidFill>
                <a:srgbClr val="333333"/>
              </a:solidFill>
              <a:latin typeface="Consolas"/>
              <a:ea typeface="Consolas"/>
              <a:cs typeface="Consolas"/>
              <a:sym typeface="Consolas"/>
            </a:endParaRPr>
          </a:p>
          <a:p>
            <a:pPr indent="0" lvl="0" marL="0" rtl="0" algn="l">
              <a:spcBef>
                <a:spcPts val="0"/>
              </a:spcBef>
              <a:spcAft>
                <a:spcPts val="0"/>
              </a:spcAft>
              <a:buNone/>
            </a:pPr>
            <a:r>
              <a:rPr lang="hu">
                <a:solidFill>
                  <a:srgbClr val="333333"/>
                </a:solidFill>
                <a:latin typeface="Consolas"/>
                <a:ea typeface="Consolas"/>
                <a:cs typeface="Consolas"/>
                <a:sym typeface="Consolas"/>
              </a:rPr>
              <a:t>    'retry_delay': timedelta(minutes</a:t>
            </a:r>
            <a:r>
              <a:rPr lang="hu">
                <a:solidFill>
                  <a:srgbClr val="666666"/>
                </a:solidFill>
                <a:latin typeface="Consolas"/>
                <a:ea typeface="Consolas"/>
                <a:cs typeface="Consolas"/>
                <a:sym typeface="Consolas"/>
              </a:rPr>
              <a:t>=5</a:t>
            </a:r>
            <a:r>
              <a:rPr lang="hu">
                <a:solidFill>
                  <a:srgbClr val="333333"/>
                </a:solidFill>
                <a:latin typeface="Consolas"/>
                <a:ea typeface="Consolas"/>
                <a:cs typeface="Consolas"/>
                <a:sym typeface="Consolas"/>
              </a:rPr>
              <a:t>)</a:t>
            </a:r>
            <a:endParaRPr>
              <a:solidFill>
                <a:srgbClr val="333333"/>
              </a:solidFill>
              <a:latin typeface="Consolas"/>
              <a:ea typeface="Consolas"/>
              <a:cs typeface="Consolas"/>
              <a:sym typeface="Consolas"/>
            </a:endParaRPr>
          </a:p>
          <a:p>
            <a:pPr indent="0" lvl="0" marL="0" rtl="0" algn="l">
              <a:spcBef>
                <a:spcPts val="0"/>
              </a:spcBef>
              <a:spcAft>
                <a:spcPts val="0"/>
              </a:spcAft>
              <a:buNone/>
            </a:pPr>
            <a:r>
              <a:rPr lang="hu">
                <a:solidFill>
                  <a:srgbClr val="333333"/>
                </a:solidFill>
                <a:latin typeface="Consolas"/>
                <a:ea typeface="Consolas"/>
                <a:cs typeface="Consolas"/>
                <a:sym typeface="Consolas"/>
              </a:rPr>
              <a:t>}</a:t>
            </a:r>
            <a:endParaRPr>
              <a:solidFill>
                <a:schemeClr val="dk1"/>
              </a:solidFill>
            </a:endParaRPr>
          </a:p>
        </p:txBody>
      </p:sp>
      <p:sp>
        <p:nvSpPr>
          <p:cNvPr id="153" name="Google Shape;153;p22"/>
          <p:cNvSpPr txBox="1"/>
          <p:nvPr>
            <p:ph type="title"/>
          </p:nvPr>
        </p:nvSpPr>
        <p:spPr>
          <a:xfrm>
            <a:off x="311700" y="445025"/>
            <a:ext cx="378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a:t>Dag</a:t>
            </a:r>
            <a:endParaRPr/>
          </a:p>
        </p:txBody>
      </p:sp>
      <p:sp>
        <p:nvSpPr>
          <p:cNvPr id="154" name="Google Shape;154;p22"/>
          <p:cNvSpPr txBox="1"/>
          <p:nvPr>
            <p:ph idx="1" type="body"/>
          </p:nvPr>
        </p:nvSpPr>
        <p:spPr>
          <a:xfrm>
            <a:off x="311700" y="1152475"/>
            <a:ext cx="4215000" cy="178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hu"/>
              <a:t>Holds a series of tasks connected with dependencies</a:t>
            </a:r>
            <a:endParaRPr/>
          </a:p>
          <a:p>
            <a:pPr indent="-342900" lvl="0" marL="457200" rtl="0" algn="l">
              <a:spcBef>
                <a:spcPts val="0"/>
              </a:spcBef>
              <a:spcAft>
                <a:spcPts val="0"/>
              </a:spcAft>
              <a:buSzPts val="1800"/>
              <a:buChar char="●"/>
            </a:pPr>
            <a:r>
              <a:rPr lang="hu"/>
              <a:t>Made for avoiding </a:t>
            </a:r>
            <a:r>
              <a:rPr lang="hu"/>
              <a:t>cyclical</a:t>
            </a:r>
            <a:r>
              <a:rPr lang="hu"/>
              <a:t> dependencies between tasks</a:t>
            </a:r>
            <a:endParaRPr/>
          </a:p>
          <a:p>
            <a:pPr indent="-342900" lvl="0" marL="457200" rtl="0" algn="l">
              <a:spcBef>
                <a:spcPts val="0"/>
              </a:spcBef>
              <a:spcAft>
                <a:spcPts val="0"/>
              </a:spcAft>
              <a:buSzPts val="1800"/>
              <a:buChar char="●"/>
            </a:pPr>
            <a:r>
              <a:rPr lang="hu"/>
              <a:t>Dags are identified by their IDs</a:t>
            </a:r>
            <a:endParaRPr/>
          </a:p>
        </p:txBody>
      </p:sp>
      <p:cxnSp>
        <p:nvCxnSpPr>
          <p:cNvPr id="155" name="Google Shape;155;p22"/>
          <p:cNvCxnSpPr/>
          <p:nvPr/>
        </p:nvCxnSpPr>
        <p:spPr>
          <a:xfrm rot="10800000">
            <a:off x="2976050" y="4568875"/>
            <a:ext cx="943200" cy="139800"/>
          </a:xfrm>
          <a:prstGeom prst="straightConnector1">
            <a:avLst/>
          </a:prstGeom>
          <a:noFill/>
          <a:ln cap="flat" cmpd="sng" w="28575">
            <a:solidFill>
              <a:srgbClr val="FF0000"/>
            </a:solidFill>
            <a:prstDash val="solid"/>
            <a:round/>
            <a:headEnd len="med" w="med" type="none"/>
            <a:tailEnd len="med" w="med" type="triangle"/>
          </a:ln>
        </p:spPr>
      </p:cxnSp>
      <p:cxnSp>
        <p:nvCxnSpPr>
          <p:cNvPr id="156" name="Google Shape;156;p22"/>
          <p:cNvCxnSpPr/>
          <p:nvPr/>
        </p:nvCxnSpPr>
        <p:spPr>
          <a:xfrm flipH="1">
            <a:off x="3919250" y="4028475"/>
            <a:ext cx="1136400" cy="225600"/>
          </a:xfrm>
          <a:prstGeom prst="straightConnector1">
            <a:avLst/>
          </a:prstGeom>
          <a:noFill/>
          <a:ln cap="flat" cmpd="sng" w="28575">
            <a:solidFill>
              <a:srgbClr val="FF0000"/>
            </a:solidFill>
            <a:prstDash val="solid"/>
            <a:round/>
            <a:headEnd len="med" w="med" type="none"/>
            <a:tailEnd len="med" w="med" type="triangle"/>
          </a:ln>
        </p:spPr>
      </p:cxnSp>
      <p:sp>
        <p:nvSpPr>
          <p:cNvPr id="157" name="Google Shape;157;p22"/>
          <p:cNvSpPr txBox="1"/>
          <p:nvPr>
            <p:ph idx="12" type="sldNum"/>
          </p:nvPr>
        </p:nvSpPr>
        <p:spPr>
          <a:xfrm>
            <a:off x="8284672" y="4568878"/>
            <a:ext cx="736500" cy="48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hu" sz="1800"/>
              <a:t>8</a:t>
            </a:r>
            <a:r>
              <a:rPr lang="hu" sz="1800"/>
              <a:t>/13</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anim calcmode="lin" valueType="num">
                                      <p:cBhvr additive="base">
                                        <p:cTn dur="1700"/>
                                        <p:tgtEl>
                                          <p:spTgt spid="152">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700"/>
                            </p:stCondLst>
                            <p:childTnLst>
                              <p:par>
                                <p:cTn fill="hold" nodeType="afterEffect" presetClass="entr" presetID="2" presetSubtype="2">
                                  <p:stCondLst>
                                    <p:cond delay="0"/>
                                  </p:stCondLst>
                                  <p:childTnLst>
                                    <p:set>
                                      <p:cBhvr>
                                        <p:cTn dur="1" fill="hold">
                                          <p:stCondLst>
                                            <p:cond delay="0"/>
                                          </p:stCondLst>
                                        </p:cTn>
                                        <p:tgtEl>
                                          <p:spTgt spid="152">
                                            <p:txEl>
                                              <p:pRg end="1" st="1"/>
                                            </p:txEl>
                                          </p:spTgt>
                                        </p:tgtEl>
                                        <p:attrNameLst>
                                          <p:attrName>style.visibility</p:attrName>
                                        </p:attrNameLst>
                                      </p:cBhvr>
                                      <p:to>
                                        <p:strVal val="visible"/>
                                      </p:to>
                                    </p:set>
                                    <p:anim calcmode="lin" valueType="num">
                                      <p:cBhvr additive="base">
                                        <p:cTn dur="1700"/>
                                        <p:tgtEl>
                                          <p:spTgt spid="152">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3400"/>
                            </p:stCondLst>
                            <p:childTnLst>
                              <p:par>
                                <p:cTn fill="hold" nodeType="afterEffect" presetClass="entr" presetID="2" presetSubtype="2">
                                  <p:stCondLst>
                                    <p:cond delay="0"/>
                                  </p:stCondLst>
                                  <p:childTnLst>
                                    <p:set>
                                      <p:cBhvr>
                                        <p:cTn dur="1" fill="hold">
                                          <p:stCondLst>
                                            <p:cond delay="0"/>
                                          </p:stCondLst>
                                        </p:cTn>
                                        <p:tgtEl>
                                          <p:spTgt spid="152">
                                            <p:txEl>
                                              <p:pRg end="2" st="2"/>
                                            </p:txEl>
                                          </p:spTgt>
                                        </p:tgtEl>
                                        <p:attrNameLst>
                                          <p:attrName>style.visibility</p:attrName>
                                        </p:attrNameLst>
                                      </p:cBhvr>
                                      <p:to>
                                        <p:strVal val="visible"/>
                                      </p:to>
                                    </p:set>
                                    <p:anim calcmode="lin" valueType="num">
                                      <p:cBhvr additive="base">
                                        <p:cTn dur="1700"/>
                                        <p:tgtEl>
                                          <p:spTgt spid="152">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100"/>
                            </p:stCondLst>
                            <p:childTnLst>
                              <p:par>
                                <p:cTn fill="hold" nodeType="afterEffect" presetClass="entr" presetID="2" presetSubtype="2">
                                  <p:stCondLst>
                                    <p:cond delay="0"/>
                                  </p:stCondLst>
                                  <p:childTnLst>
                                    <p:set>
                                      <p:cBhvr>
                                        <p:cTn dur="1" fill="hold">
                                          <p:stCondLst>
                                            <p:cond delay="0"/>
                                          </p:stCondLst>
                                        </p:cTn>
                                        <p:tgtEl>
                                          <p:spTgt spid="152">
                                            <p:txEl>
                                              <p:pRg end="3" st="3"/>
                                            </p:txEl>
                                          </p:spTgt>
                                        </p:tgtEl>
                                        <p:attrNameLst>
                                          <p:attrName>style.visibility</p:attrName>
                                        </p:attrNameLst>
                                      </p:cBhvr>
                                      <p:to>
                                        <p:strVal val="visible"/>
                                      </p:to>
                                    </p:set>
                                    <p:anim calcmode="lin" valueType="num">
                                      <p:cBhvr additive="base">
                                        <p:cTn dur="1700"/>
                                        <p:tgtEl>
                                          <p:spTgt spid="152">
                                            <p:txEl>
                                              <p:pRg end="3" st="3"/>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6800"/>
                            </p:stCondLst>
                            <p:childTnLst>
                              <p:par>
                                <p:cTn fill="hold" nodeType="afterEffect" presetClass="entr" presetID="2" presetSubtype="2">
                                  <p:stCondLst>
                                    <p:cond delay="0"/>
                                  </p:stCondLst>
                                  <p:childTnLst>
                                    <p:set>
                                      <p:cBhvr>
                                        <p:cTn dur="1" fill="hold">
                                          <p:stCondLst>
                                            <p:cond delay="0"/>
                                          </p:stCondLst>
                                        </p:cTn>
                                        <p:tgtEl>
                                          <p:spTgt spid="152">
                                            <p:txEl>
                                              <p:pRg end="4" st="4"/>
                                            </p:txEl>
                                          </p:spTgt>
                                        </p:tgtEl>
                                        <p:attrNameLst>
                                          <p:attrName>style.visibility</p:attrName>
                                        </p:attrNameLst>
                                      </p:cBhvr>
                                      <p:to>
                                        <p:strVal val="visible"/>
                                      </p:to>
                                    </p:set>
                                    <p:anim calcmode="lin" valueType="num">
                                      <p:cBhvr additive="base">
                                        <p:cTn dur="1700"/>
                                        <p:tgtEl>
                                          <p:spTgt spid="152">
                                            <p:txEl>
                                              <p:pRg end="4" st="4"/>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8500"/>
                            </p:stCondLst>
                            <p:childTnLst>
                              <p:par>
                                <p:cTn fill="hold" nodeType="afterEffect" presetClass="entr" presetID="2" presetSubtype="2">
                                  <p:stCondLst>
                                    <p:cond delay="0"/>
                                  </p:stCondLst>
                                  <p:childTnLst>
                                    <p:set>
                                      <p:cBhvr>
                                        <p:cTn dur="1" fill="hold">
                                          <p:stCondLst>
                                            <p:cond delay="0"/>
                                          </p:stCondLst>
                                        </p:cTn>
                                        <p:tgtEl>
                                          <p:spTgt spid="152">
                                            <p:txEl>
                                              <p:pRg end="5" st="5"/>
                                            </p:txEl>
                                          </p:spTgt>
                                        </p:tgtEl>
                                        <p:attrNameLst>
                                          <p:attrName>style.visibility</p:attrName>
                                        </p:attrNameLst>
                                      </p:cBhvr>
                                      <p:to>
                                        <p:strVal val="visible"/>
                                      </p:to>
                                    </p:set>
                                    <p:anim calcmode="lin" valueType="num">
                                      <p:cBhvr additive="base">
                                        <p:cTn dur="1700"/>
                                        <p:tgtEl>
                                          <p:spTgt spid="152">
                                            <p:txEl>
                                              <p:pRg end="5" st="5"/>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200"/>
                            </p:stCondLst>
                            <p:childTnLst>
                              <p:par>
                                <p:cTn fill="hold" nodeType="afterEffect" presetClass="entr" presetID="2" presetSubtype="2">
                                  <p:stCondLst>
                                    <p:cond delay="0"/>
                                  </p:stCondLst>
                                  <p:childTnLst>
                                    <p:set>
                                      <p:cBhvr>
                                        <p:cTn dur="1" fill="hold">
                                          <p:stCondLst>
                                            <p:cond delay="0"/>
                                          </p:stCondLst>
                                        </p:cTn>
                                        <p:tgtEl>
                                          <p:spTgt spid="152">
                                            <p:txEl>
                                              <p:pRg end="6" st="6"/>
                                            </p:txEl>
                                          </p:spTgt>
                                        </p:tgtEl>
                                        <p:attrNameLst>
                                          <p:attrName>style.visibility</p:attrName>
                                        </p:attrNameLst>
                                      </p:cBhvr>
                                      <p:to>
                                        <p:strVal val="visible"/>
                                      </p:to>
                                    </p:set>
                                    <p:anim calcmode="lin" valueType="num">
                                      <p:cBhvr additive="base">
                                        <p:cTn dur="1700"/>
                                        <p:tgtEl>
                                          <p:spTgt spid="152">
                                            <p:txEl>
                                              <p:pRg end="6" st="6"/>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1900"/>
                            </p:stCondLst>
                            <p:childTnLst>
                              <p:par>
                                <p:cTn fill="hold" nodeType="afterEffect" presetClass="entr" presetID="2" presetSubtype="2">
                                  <p:stCondLst>
                                    <p:cond delay="0"/>
                                  </p:stCondLst>
                                  <p:childTnLst>
                                    <p:set>
                                      <p:cBhvr>
                                        <p:cTn dur="1" fill="hold">
                                          <p:stCondLst>
                                            <p:cond delay="0"/>
                                          </p:stCondLst>
                                        </p:cTn>
                                        <p:tgtEl>
                                          <p:spTgt spid="152">
                                            <p:txEl>
                                              <p:pRg end="7" st="7"/>
                                            </p:txEl>
                                          </p:spTgt>
                                        </p:tgtEl>
                                        <p:attrNameLst>
                                          <p:attrName>style.visibility</p:attrName>
                                        </p:attrNameLst>
                                      </p:cBhvr>
                                      <p:to>
                                        <p:strVal val="visible"/>
                                      </p:to>
                                    </p:set>
                                    <p:anim calcmode="lin" valueType="num">
                                      <p:cBhvr additive="base">
                                        <p:cTn dur="1700"/>
                                        <p:tgtEl>
                                          <p:spTgt spid="152">
                                            <p:txEl>
                                              <p:pRg end="7" st="7"/>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3600"/>
                            </p:stCondLst>
                            <p:childTnLst>
                              <p:par>
                                <p:cTn fill="hold" nodeType="afterEffect" presetClass="entr" presetID="2" presetSubtype="2">
                                  <p:stCondLst>
                                    <p:cond delay="0"/>
                                  </p:stCondLst>
                                  <p:childTnLst>
                                    <p:set>
                                      <p:cBhvr>
                                        <p:cTn dur="1" fill="hold">
                                          <p:stCondLst>
                                            <p:cond delay="0"/>
                                          </p:stCondLst>
                                        </p:cTn>
                                        <p:tgtEl>
                                          <p:spTgt spid="152">
                                            <p:txEl>
                                              <p:pRg end="8" st="8"/>
                                            </p:txEl>
                                          </p:spTgt>
                                        </p:tgtEl>
                                        <p:attrNameLst>
                                          <p:attrName>style.visibility</p:attrName>
                                        </p:attrNameLst>
                                      </p:cBhvr>
                                      <p:to>
                                        <p:strVal val="visible"/>
                                      </p:to>
                                    </p:set>
                                    <p:anim calcmode="lin" valueType="num">
                                      <p:cBhvr additive="base">
                                        <p:cTn dur="1700"/>
                                        <p:tgtEl>
                                          <p:spTgt spid="152">
                                            <p:txEl>
                                              <p:pRg end="8" st="8"/>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5300"/>
                            </p:stCondLst>
                            <p:childTnLst>
                              <p:par>
                                <p:cTn fill="hold" nodeType="afterEffect" presetClass="entr" presetID="2" presetSubtype="2">
                                  <p:stCondLst>
                                    <p:cond delay="0"/>
                                  </p:stCondLst>
                                  <p:childTnLst>
                                    <p:set>
                                      <p:cBhvr>
                                        <p:cTn dur="1" fill="hold">
                                          <p:stCondLst>
                                            <p:cond delay="0"/>
                                          </p:stCondLst>
                                        </p:cTn>
                                        <p:tgtEl>
                                          <p:spTgt spid="152">
                                            <p:txEl>
                                              <p:pRg end="9" st="9"/>
                                            </p:txEl>
                                          </p:spTgt>
                                        </p:tgtEl>
                                        <p:attrNameLst>
                                          <p:attrName>style.visibility</p:attrName>
                                        </p:attrNameLst>
                                      </p:cBhvr>
                                      <p:to>
                                        <p:strVal val="visible"/>
                                      </p:to>
                                    </p:set>
                                    <p:anim calcmode="lin" valueType="num">
                                      <p:cBhvr additive="base">
                                        <p:cTn dur="1700"/>
                                        <p:tgtEl>
                                          <p:spTgt spid="152">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1000"/>
                                        <p:tgtEl>
                                          <p:spTgt spid="155"/>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400"/>
                                        <p:tgtEl>
                                          <p:spTgt spid="15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3"/>
          <p:cNvSpPr txBox="1"/>
          <p:nvPr>
            <p:ph type="title"/>
          </p:nvPr>
        </p:nvSpPr>
        <p:spPr>
          <a:xfrm>
            <a:off x="311700" y="445025"/>
            <a:ext cx="378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a:t>Operators</a:t>
            </a:r>
            <a:endParaRPr/>
          </a:p>
        </p:txBody>
      </p:sp>
      <p:sp>
        <p:nvSpPr>
          <p:cNvPr id="163" name="Google Shape;163;p23"/>
          <p:cNvSpPr txBox="1"/>
          <p:nvPr>
            <p:ph idx="1" type="body"/>
          </p:nvPr>
        </p:nvSpPr>
        <p:spPr>
          <a:xfrm>
            <a:off x="311700" y="1152475"/>
            <a:ext cx="5898000" cy="28128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hu" sz="2000"/>
              <a:t>BashOperator - executes a bash command</a:t>
            </a:r>
            <a:endParaRPr sz="2000"/>
          </a:p>
          <a:p>
            <a:pPr indent="-355600" lvl="0" marL="457200" rtl="0" algn="l">
              <a:spcBef>
                <a:spcPts val="0"/>
              </a:spcBef>
              <a:spcAft>
                <a:spcPts val="0"/>
              </a:spcAft>
              <a:buSzPts val="2000"/>
              <a:buChar char="●"/>
            </a:pPr>
            <a:r>
              <a:rPr lang="hu" sz="2000"/>
              <a:t>PythonOperator - calls a Python function</a:t>
            </a:r>
            <a:endParaRPr sz="2000"/>
          </a:p>
          <a:p>
            <a:pPr indent="-355600" lvl="0" marL="457200" rtl="0" algn="l">
              <a:spcBef>
                <a:spcPts val="0"/>
              </a:spcBef>
              <a:spcAft>
                <a:spcPts val="0"/>
              </a:spcAft>
              <a:buSzPts val="2000"/>
              <a:buChar char="●"/>
            </a:pPr>
            <a:r>
              <a:rPr lang="hu" sz="2000"/>
              <a:t>EmailOperator - sends an email</a:t>
            </a:r>
            <a:endParaRPr sz="2000"/>
          </a:p>
          <a:p>
            <a:pPr indent="-355600" lvl="0" marL="457200" rtl="0" algn="l">
              <a:spcBef>
                <a:spcPts val="0"/>
              </a:spcBef>
              <a:spcAft>
                <a:spcPts val="0"/>
              </a:spcAft>
              <a:buSzPts val="2000"/>
              <a:buChar char="●"/>
            </a:pPr>
            <a:r>
              <a:rPr lang="hu" sz="2000"/>
              <a:t>SimpleHttpOperator - sends an HTTP request</a:t>
            </a:r>
            <a:endParaRPr sz="2000"/>
          </a:p>
          <a:p>
            <a:pPr indent="-355600" lvl="0" marL="457200" rtl="0" algn="l">
              <a:spcBef>
                <a:spcPts val="0"/>
              </a:spcBef>
              <a:spcAft>
                <a:spcPts val="0"/>
              </a:spcAft>
              <a:buSzPts val="2000"/>
              <a:buChar char="●"/>
            </a:pPr>
            <a:r>
              <a:rPr lang="hu" sz="2000"/>
              <a:t>BranchOperator</a:t>
            </a:r>
            <a:endParaRPr sz="2000"/>
          </a:p>
          <a:p>
            <a:pPr indent="-355600" lvl="0" marL="457200" rtl="0" algn="l">
              <a:spcBef>
                <a:spcPts val="0"/>
              </a:spcBef>
              <a:spcAft>
                <a:spcPts val="0"/>
              </a:spcAft>
              <a:buSzPts val="2000"/>
              <a:buChar char="●"/>
            </a:pPr>
            <a:r>
              <a:rPr lang="hu" sz="2000"/>
              <a:t>…</a:t>
            </a:r>
            <a:endParaRPr sz="2000"/>
          </a:p>
          <a:p>
            <a:pPr indent="-355600" lvl="0" marL="457200" rtl="0" algn="l">
              <a:spcBef>
                <a:spcPts val="0"/>
              </a:spcBef>
              <a:spcAft>
                <a:spcPts val="0"/>
              </a:spcAft>
              <a:buSzPts val="2000"/>
              <a:buChar char="●"/>
            </a:pPr>
            <a:r>
              <a:rPr lang="hu" sz="2000"/>
              <a:t>Write your our own operators!</a:t>
            </a:r>
            <a:endParaRPr sz="2000"/>
          </a:p>
        </p:txBody>
      </p:sp>
      <p:sp>
        <p:nvSpPr>
          <p:cNvPr id="164" name="Google Shape;164;p23"/>
          <p:cNvSpPr txBox="1"/>
          <p:nvPr/>
        </p:nvSpPr>
        <p:spPr>
          <a:xfrm>
            <a:off x="311700" y="4269625"/>
            <a:ext cx="4813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hu" sz="1000">
                <a:solidFill>
                  <a:srgbClr val="666666"/>
                </a:solidFill>
                <a:latin typeface="Montserrat"/>
                <a:ea typeface="Montserrat"/>
                <a:cs typeface="Montserrat"/>
                <a:sym typeface="Montserrat"/>
              </a:rPr>
              <a:t>source: </a:t>
            </a:r>
            <a:r>
              <a:rPr lang="hu" sz="1000" u="sng">
                <a:solidFill>
                  <a:schemeClr val="hlink"/>
                </a:solidFill>
                <a:latin typeface="Montserrat"/>
                <a:ea typeface="Montserrat"/>
                <a:cs typeface="Montserrat"/>
                <a:sym typeface="Montserrat"/>
                <a:hlinkClick r:id="rId3"/>
              </a:rPr>
              <a:t>https://airflow.apache.org/concepts.html#operators</a:t>
            </a:r>
            <a:endParaRPr sz="1000">
              <a:solidFill>
                <a:srgbClr val="666666"/>
              </a:solidFill>
              <a:latin typeface="Montserrat"/>
              <a:ea typeface="Montserrat"/>
              <a:cs typeface="Montserrat"/>
              <a:sym typeface="Montserrat"/>
            </a:endParaRPr>
          </a:p>
          <a:p>
            <a:pPr indent="0" lvl="0" marL="0" rtl="0" algn="l">
              <a:spcBef>
                <a:spcPts val="0"/>
              </a:spcBef>
              <a:spcAft>
                <a:spcPts val="0"/>
              </a:spcAft>
              <a:buNone/>
            </a:pPr>
            <a:r>
              <a:t/>
            </a:r>
            <a:endParaRPr sz="1000">
              <a:solidFill>
                <a:srgbClr val="666666"/>
              </a:solidFill>
              <a:latin typeface="Montserrat"/>
              <a:ea typeface="Montserrat"/>
              <a:cs typeface="Montserrat"/>
              <a:sym typeface="Montserrat"/>
            </a:endParaRPr>
          </a:p>
        </p:txBody>
      </p:sp>
      <p:pic>
        <p:nvPicPr>
          <p:cNvPr id="165" name="Google Shape;165;p23"/>
          <p:cNvPicPr preferRelativeResize="0"/>
          <p:nvPr/>
        </p:nvPicPr>
        <p:blipFill>
          <a:blip r:embed="rId4">
            <a:alphaModFix/>
          </a:blip>
          <a:stretch>
            <a:fillRect/>
          </a:stretch>
        </p:blipFill>
        <p:spPr>
          <a:xfrm>
            <a:off x="4312823" y="2671475"/>
            <a:ext cx="4708325" cy="1068206"/>
          </a:xfrm>
          <a:prstGeom prst="rect">
            <a:avLst/>
          </a:prstGeom>
          <a:noFill/>
          <a:ln>
            <a:noFill/>
          </a:ln>
        </p:spPr>
      </p:pic>
      <p:pic>
        <p:nvPicPr>
          <p:cNvPr id="166" name="Google Shape;166;p23"/>
          <p:cNvPicPr preferRelativeResize="0"/>
          <p:nvPr/>
        </p:nvPicPr>
        <p:blipFill>
          <a:blip r:embed="rId5">
            <a:alphaModFix/>
          </a:blip>
          <a:stretch>
            <a:fillRect/>
          </a:stretch>
        </p:blipFill>
        <p:spPr>
          <a:xfrm>
            <a:off x="4312825" y="3821600"/>
            <a:ext cx="4708324" cy="872550"/>
          </a:xfrm>
          <a:prstGeom prst="rect">
            <a:avLst/>
          </a:prstGeom>
          <a:noFill/>
          <a:ln>
            <a:noFill/>
          </a:ln>
        </p:spPr>
      </p:pic>
      <p:sp>
        <p:nvSpPr>
          <p:cNvPr id="167" name="Google Shape;167;p23"/>
          <p:cNvSpPr txBox="1"/>
          <p:nvPr>
            <p:ph idx="12" type="sldNum"/>
          </p:nvPr>
        </p:nvSpPr>
        <p:spPr>
          <a:xfrm>
            <a:off x="8284672" y="4568878"/>
            <a:ext cx="736500" cy="48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hu" sz="1800"/>
              <a:t>9</a:t>
            </a:r>
            <a:r>
              <a:rPr lang="hu" sz="1800"/>
              <a:t>/13</a:t>
            </a:r>
            <a:endParaRPr sz="1800"/>
          </a:p>
        </p:txBody>
      </p:sp>
      <p:sp>
        <p:nvSpPr>
          <p:cNvPr id="168" name="Google Shape;168;p23"/>
          <p:cNvSpPr txBox="1"/>
          <p:nvPr/>
        </p:nvSpPr>
        <p:spPr>
          <a:xfrm>
            <a:off x="5048700" y="187325"/>
            <a:ext cx="4537500" cy="173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hu" sz="1200">
                <a:solidFill>
                  <a:srgbClr val="333333"/>
                </a:solidFill>
                <a:latin typeface="Consolas"/>
                <a:ea typeface="Consolas"/>
                <a:cs typeface="Consolas"/>
                <a:sym typeface="Consolas"/>
              </a:rPr>
              <a:t>create_master_checksums </a:t>
            </a:r>
            <a:r>
              <a:rPr lang="hu" sz="1200">
                <a:solidFill>
                  <a:srgbClr val="666666"/>
                </a:solidFill>
                <a:latin typeface="Consolas"/>
                <a:ea typeface="Consolas"/>
                <a:cs typeface="Consolas"/>
                <a:sym typeface="Consolas"/>
              </a:rPr>
              <a:t>=</a:t>
            </a:r>
            <a:r>
              <a:rPr lang="hu" sz="1200">
                <a:solidFill>
                  <a:srgbClr val="333333"/>
                </a:solidFill>
                <a:latin typeface="Consolas"/>
                <a:ea typeface="Consolas"/>
                <a:cs typeface="Consolas"/>
                <a:sym typeface="Consolas"/>
              </a:rPr>
              <a:t> PythonOperator(</a:t>
            </a:r>
            <a:endParaRPr sz="1200">
              <a:solidFill>
                <a:srgbClr val="333333"/>
              </a:solidFill>
              <a:latin typeface="Consolas"/>
              <a:ea typeface="Consolas"/>
              <a:cs typeface="Consolas"/>
              <a:sym typeface="Consolas"/>
            </a:endParaRPr>
          </a:p>
          <a:p>
            <a:pPr indent="0" lvl="0" marL="0" rtl="0" algn="l">
              <a:spcBef>
                <a:spcPts val="0"/>
              </a:spcBef>
              <a:spcAft>
                <a:spcPts val="0"/>
              </a:spcAft>
              <a:buNone/>
            </a:pPr>
            <a:r>
              <a:rPr lang="hu" sz="1200">
                <a:solidFill>
                  <a:srgbClr val="333333"/>
                </a:solidFill>
                <a:latin typeface="Consolas"/>
                <a:ea typeface="Consolas"/>
                <a:cs typeface="Consolas"/>
                <a:sym typeface="Consolas"/>
              </a:rPr>
              <a:t>    task_id</a:t>
            </a:r>
            <a:r>
              <a:rPr lang="hu" sz="1200">
                <a:solidFill>
                  <a:srgbClr val="666666"/>
                </a:solidFill>
                <a:latin typeface="Consolas"/>
                <a:ea typeface="Consolas"/>
                <a:cs typeface="Consolas"/>
                <a:sym typeface="Consolas"/>
              </a:rPr>
              <a:t>=</a:t>
            </a:r>
            <a:r>
              <a:rPr lang="hu" sz="1200">
                <a:solidFill>
                  <a:srgbClr val="333333"/>
                </a:solidFill>
                <a:latin typeface="Consolas"/>
                <a:ea typeface="Consolas"/>
                <a:cs typeface="Consolas"/>
                <a:sym typeface="Consolas"/>
              </a:rPr>
              <a:t>'create_master_checksums',</a:t>
            </a:r>
            <a:endParaRPr sz="1200">
              <a:solidFill>
                <a:srgbClr val="333333"/>
              </a:solidFill>
              <a:latin typeface="Consolas"/>
              <a:ea typeface="Consolas"/>
              <a:cs typeface="Consolas"/>
              <a:sym typeface="Consolas"/>
            </a:endParaRPr>
          </a:p>
          <a:p>
            <a:pPr indent="0" lvl="0" marL="0" rtl="0" algn="l">
              <a:spcBef>
                <a:spcPts val="0"/>
              </a:spcBef>
              <a:spcAft>
                <a:spcPts val="0"/>
              </a:spcAft>
              <a:buNone/>
            </a:pPr>
            <a:r>
              <a:rPr lang="hu" sz="1200">
                <a:solidFill>
                  <a:srgbClr val="333333"/>
                </a:solidFill>
                <a:latin typeface="Consolas"/>
                <a:ea typeface="Consolas"/>
                <a:cs typeface="Consolas"/>
                <a:sym typeface="Consolas"/>
              </a:rPr>
              <a:t>    python_callable</a:t>
            </a:r>
            <a:r>
              <a:rPr lang="hu" sz="1200">
                <a:solidFill>
                  <a:srgbClr val="666666"/>
                </a:solidFill>
                <a:latin typeface="Consolas"/>
                <a:ea typeface="Consolas"/>
                <a:cs typeface="Consolas"/>
                <a:sym typeface="Consolas"/>
              </a:rPr>
              <a:t>=</a:t>
            </a:r>
            <a:r>
              <a:rPr lang="hu" sz="1200">
                <a:solidFill>
                  <a:srgbClr val="333333"/>
                </a:solidFill>
                <a:latin typeface="Consolas"/>
                <a:ea typeface="Consolas"/>
                <a:cs typeface="Consolas"/>
                <a:sym typeface="Consolas"/>
              </a:rPr>
              <a:t>create_checksums,</a:t>
            </a:r>
            <a:endParaRPr sz="1200">
              <a:solidFill>
                <a:srgbClr val="333333"/>
              </a:solidFill>
              <a:latin typeface="Consolas"/>
              <a:ea typeface="Consolas"/>
              <a:cs typeface="Consolas"/>
              <a:sym typeface="Consolas"/>
            </a:endParaRPr>
          </a:p>
          <a:p>
            <a:pPr indent="0" lvl="0" marL="0" rtl="0" algn="l">
              <a:spcBef>
                <a:spcPts val="0"/>
              </a:spcBef>
              <a:spcAft>
                <a:spcPts val="0"/>
              </a:spcAft>
              <a:buNone/>
            </a:pPr>
            <a:r>
              <a:rPr lang="hu" sz="1200">
                <a:solidFill>
                  <a:srgbClr val="333333"/>
                </a:solidFill>
                <a:latin typeface="Consolas"/>
                <a:ea typeface="Consolas"/>
                <a:cs typeface="Consolas"/>
                <a:sym typeface="Consolas"/>
              </a:rPr>
              <a:t>    dag</a:t>
            </a:r>
            <a:r>
              <a:rPr lang="hu" sz="1200">
                <a:solidFill>
                  <a:srgbClr val="666666"/>
                </a:solidFill>
                <a:latin typeface="Consolas"/>
                <a:ea typeface="Consolas"/>
                <a:cs typeface="Consolas"/>
                <a:sym typeface="Consolas"/>
              </a:rPr>
              <a:t>=</a:t>
            </a:r>
            <a:r>
              <a:rPr lang="hu" sz="1200">
                <a:solidFill>
                  <a:srgbClr val="333333"/>
                </a:solidFill>
                <a:latin typeface="Consolas"/>
                <a:ea typeface="Consolas"/>
                <a:cs typeface="Consolas"/>
                <a:sym typeface="Consolas"/>
              </a:rPr>
              <a:t>osa_av_workflow,</a:t>
            </a:r>
            <a:endParaRPr sz="1200">
              <a:solidFill>
                <a:srgbClr val="333333"/>
              </a:solidFill>
              <a:latin typeface="Consolas"/>
              <a:ea typeface="Consolas"/>
              <a:cs typeface="Consolas"/>
              <a:sym typeface="Consolas"/>
            </a:endParaRPr>
          </a:p>
          <a:p>
            <a:pPr indent="0" lvl="0" marL="0" rtl="0" algn="l">
              <a:spcBef>
                <a:spcPts val="0"/>
              </a:spcBef>
              <a:spcAft>
                <a:spcPts val="0"/>
              </a:spcAft>
              <a:buNone/>
            </a:pPr>
            <a:r>
              <a:rPr lang="hu" sz="1200">
                <a:solidFill>
                  <a:srgbClr val="333333"/>
                </a:solidFill>
                <a:latin typeface="Consolas"/>
                <a:ea typeface="Consolas"/>
                <a:cs typeface="Consolas"/>
                <a:sym typeface="Consolas"/>
              </a:rPr>
              <a:t>    op_kwargs</a:t>
            </a:r>
            <a:r>
              <a:rPr lang="hu" sz="1200">
                <a:solidFill>
                  <a:srgbClr val="666666"/>
                </a:solidFill>
                <a:latin typeface="Consolas"/>
                <a:ea typeface="Consolas"/>
                <a:cs typeface="Consolas"/>
                <a:sym typeface="Consolas"/>
              </a:rPr>
              <a:t>=</a:t>
            </a:r>
            <a:r>
              <a:rPr lang="hu" sz="1200">
                <a:solidFill>
                  <a:srgbClr val="333333"/>
                </a:solidFill>
                <a:latin typeface="Consolas"/>
                <a:ea typeface="Consolas"/>
                <a:cs typeface="Consolas"/>
                <a:sym typeface="Consolas"/>
              </a:rPr>
              <a:t>{</a:t>
            </a:r>
            <a:endParaRPr sz="1200">
              <a:solidFill>
                <a:srgbClr val="333333"/>
              </a:solidFill>
              <a:latin typeface="Consolas"/>
              <a:ea typeface="Consolas"/>
              <a:cs typeface="Consolas"/>
              <a:sym typeface="Consolas"/>
            </a:endParaRPr>
          </a:p>
          <a:p>
            <a:pPr indent="0" lvl="0" marL="0" rtl="0" algn="l">
              <a:spcBef>
                <a:spcPts val="0"/>
              </a:spcBef>
              <a:spcAft>
                <a:spcPts val="0"/>
              </a:spcAft>
              <a:buNone/>
            </a:pPr>
            <a:r>
              <a:rPr lang="hu" sz="1200">
                <a:solidFill>
                  <a:srgbClr val="333333"/>
                </a:solidFill>
                <a:latin typeface="Consolas"/>
                <a:ea typeface="Consolas"/>
                <a:cs typeface="Consolas"/>
                <a:sym typeface="Consolas"/>
              </a:rPr>
              <a:t>        'directory': 'Preservation',</a:t>
            </a:r>
            <a:endParaRPr sz="1200">
              <a:solidFill>
                <a:srgbClr val="333333"/>
              </a:solidFill>
              <a:latin typeface="Consolas"/>
              <a:ea typeface="Consolas"/>
              <a:cs typeface="Consolas"/>
              <a:sym typeface="Consolas"/>
            </a:endParaRPr>
          </a:p>
          <a:p>
            <a:pPr indent="0" lvl="0" marL="0" rtl="0" algn="l">
              <a:spcBef>
                <a:spcPts val="0"/>
              </a:spcBef>
              <a:spcAft>
                <a:spcPts val="0"/>
              </a:spcAft>
              <a:buNone/>
            </a:pPr>
            <a:r>
              <a:rPr lang="hu" sz="1200">
                <a:solidFill>
                  <a:srgbClr val="333333"/>
                </a:solidFill>
                <a:latin typeface="Consolas"/>
                <a:ea typeface="Consolas"/>
                <a:cs typeface="Consolas"/>
                <a:sym typeface="Consolas"/>
              </a:rPr>
              <a:t>        'file_extension': MASTER_FILE_EXTENSION</a:t>
            </a:r>
            <a:endParaRPr sz="1200">
              <a:solidFill>
                <a:srgbClr val="333333"/>
              </a:solidFill>
              <a:latin typeface="Consolas"/>
              <a:ea typeface="Consolas"/>
              <a:cs typeface="Consolas"/>
              <a:sym typeface="Consolas"/>
            </a:endParaRPr>
          </a:p>
          <a:p>
            <a:pPr indent="0" lvl="0" marL="88900" marR="88900" rtl="0" algn="l">
              <a:lnSpc>
                <a:spcPct val="142857"/>
              </a:lnSpc>
              <a:spcBef>
                <a:spcPts val="0"/>
              </a:spcBef>
              <a:spcAft>
                <a:spcPts val="800"/>
              </a:spcAft>
              <a:buNone/>
            </a:pPr>
            <a:r>
              <a:rPr lang="hu" sz="1200">
                <a:solidFill>
                  <a:srgbClr val="333333"/>
                </a:solidFill>
                <a:latin typeface="Consolas"/>
                <a:ea typeface="Consolas"/>
                <a:cs typeface="Consolas"/>
                <a:sym typeface="Consolas"/>
              </a:rPr>
              <a:t>    })</a:t>
            </a:r>
            <a:endParaRPr sz="1200">
              <a:solidFill>
                <a:srgbClr val="333333"/>
              </a:solidFill>
              <a:latin typeface="Consolas"/>
              <a:ea typeface="Consolas"/>
              <a:cs typeface="Consolas"/>
              <a:sym typeface="Consola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anim calcmode="lin" valueType="num">
                                      <p:cBhvr additive="base">
                                        <p:cTn dur="1500"/>
                                        <p:tgtEl>
                                          <p:spTgt spid="168">
                                            <p:txEl>
                                              <p:pRg end="0" st="0"/>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1">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anim calcmode="lin" valueType="num">
                                      <p:cBhvr additive="base">
                                        <p:cTn dur="1500"/>
                                        <p:tgtEl>
                                          <p:spTgt spid="168">
                                            <p:txEl>
                                              <p:pRg end="1" st="1"/>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1">
                                  <p:stCondLst>
                                    <p:cond delay="0"/>
                                  </p:stCondLst>
                                  <p:childTnLst>
                                    <p:set>
                                      <p:cBhvr>
                                        <p:cTn dur="1" fill="hold">
                                          <p:stCondLst>
                                            <p:cond delay="0"/>
                                          </p:stCondLst>
                                        </p:cTn>
                                        <p:tgtEl>
                                          <p:spTgt spid="168">
                                            <p:txEl>
                                              <p:pRg end="2" st="2"/>
                                            </p:txEl>
                                          </p:spTgt>
                                        </p:tgtEl>
                                        <p:attrNameLst>
                                          <p:attrName>style.visibility</p:attrName>
                                        </p:attrNameLst>
                                      </p:cBhvr>
                                      <p:to>
                                        <p:strVal val="visible"/>
                                      </p:to>
                                    </p:set>
                                    <p:anim calcmode="lin" valueType="num">
                                      <p:cBhvr additive="base">
                                        <p:cTn dur="1500"/>
                                        <p:tgtEl>
                                          <p:spTgt spid="168">
                                            <p:txEl>
                                              <p:pRg end="2" st="2"/>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4500"/>
                            </p:stCondLst>
                            <p:childTnLst>
                              <p:par>
                                <p:cTn fill="hold" nodeType="afterEffect" presetClass="entr" presetID="2" presetSubtype="1">
                                  <p:stCondLst>
                                    <p:cond delay="0"/>
                                  </p:stCondLst>
                                  <p:childTnLst>
                                    <p:set>
                                      <p:cBhvr>
                                        <p:cTn dur="1" fill="hold">
                                          <p:stCondLst>
                                            <p:cond delay="0"/>
                                          </p:stCondLst>
                                        </p:cTn>
                                        <p:tgtEl>
                                          <p:spTgt spid="168">
                                            <p:txEl>
                                              <p:pRg end="3" st="3"/>
                                            </p:txEl>
                                          </p:spTgt>
                                        </p:tgtEl>
                                        <p:attrNameLst>
                                          <p:attrName>style.visibility</p:attrName>
                                        </p:attrNameLst>
                                      </p:cBhvr>
                                      <p:to>
                                        <p:strVal val="visible"/>
                                      </p:to>
                                    </p:set>
                                    <p:anim calcmode="lin" valueType="num">
                                      <p:cBhvr additive="base">
                                        <p:cTn dur="1500"/>
                                        <p:tgtEl>
                                          <p:spTgt spid="168">
                                            <p:txEl>
                                              <p:pRg end="3" st="3"/>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6000"/>
                            </p:stCondLst>
                            <p:childTnLst>
                              <p:par>
                                <p:cTn fill="hold" nodeType="afterEffect" presetClass="entr" presetID="2" presetSubtype="1">
                                  <p:stCondLst>
                                    <p:cond delay="0"/>
                                  </p:stCondLst>
                                  <p:childTnLst>
                                    <p:set>
                                      <p:cBhvr>
                                        <p:cTn dur="1" fill="hold">
                                          <p:stCondLst>
                                            <p:cond delay="0"/>
                                          </p:stCondLst>
                                        </p:cTn>
                                        <p:tgtEl>
                                          <p:spTgt spid="168">
                                            <p:txEl>
                                              <p:pRg end="4" st="4"/>
                                            </p:txEl>
                                          </p:spTgt>
                                        </p:tgtEl>
                                        <p:attrNameLst>
                                          <p:attrName>style.visibility</p:attrName>
                                        </p:attrNameLst>
                                      </p:cBhvr>
                                      <p:to>
                                        <p:strVal val="visible"/>
                                      </p:to>
                                    </p:set>
                                    <p:anim calcmode="lin" valueType="num">
                                      <p:cBhvr additive="base">
                                        <p:cTn dur="1500"/>
                                        <p:tgtEl>
                                          <p:spTgt spid="168">
                                            <p:txEl>
                                              <p:pRg end="4" st="4"/>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7500"/>
                            </p:stCondLst>
                            <p:childTnLst>
                              <p:par>
                                <p:cTn fill="hold" nodeType="afterEffect" presetClass="entr" presetID="2" presetSubtype="1">
                                  <p:stCondLst>
                                    <p:cond delay="0"/>
                                  </p:stCondLst>
                                  <p:childTnLst>
                                    <p:set>
                                      <p:cBhvr>
                                        <p:cTn dur="1" fill="hold">
                                          <p:stCondLst>
                                            <p:cond delay="0"/>
                                          </p:stCondLst>
                                        </p:cTn>
                                        <p:tgtEl>
                                          <p:spTgt spid="168">
                                            <p:txEl>
                                              <p:pRg end="5" st="5"/>
                                            </p:txEl>
                                          </p:spTgt>
                                        </p:tgtEl>
                                        <p:attrNameLst>
                                          <p:attrName>style.visibility</p:attrName>
                                        </p:attrNameLst>
                                      </p:cBhvr>
                                      <p:to>
                                        <p:strVal val="visible"/>
                                      </p:to>
                                    </p:set>
                                    <p:anim calcmode="lin" valueType="num">
                                      <p:cBhvr additive="base">
                                        <p:cTn dur="1500"/>
                                        <p:tgtEl>
                                          <p:spTgt spid="168">
                                            <p:txEl>
                                              <p:pRg end="5" st="5"/>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9000"/>
                            </p:stCondLst>
                            <p:childTnLst>
                              <p:par>
                                <p:cTn fill="hold" nodeType="afterEffect" presetClass="entr" presetID="2" presetSubtype="1">
                                  <p:stCondLst>
                                    <p:cond delay="0"/>
                                  </p:stCondLst>
                                  <p:childTnLst>
                                    <p:set>
                                      <p:cBhvr>
                                        <p:cTn dur="1" fill="hold">
                                          <p:stCondLst>
                                            <p:cond delay="0"/>
                                          </p:stCondLst>
                                        </p:cTn>
                                        <p:tgtEl>
                                          <p:spTgt spid="168">
                                            <p:txEl>
                                              <p:pRg end="6" st="6"/>
                                            </p:txEl>
                                          </p:spTgt>
                                        </p:tgtEl>
                                        <p:attrNameLst>
                                          <p:attrName>style.visibility</p:attrName>
                                        </p:attrNameLst>
                                      </p:cBhvr>
                                      <p:to>
                                        <p:strVal val="visible"/>
                                      </p:to>
                                    </p:set>
                                    <p:anim calcmode="lin" valueType="num">
                                      <p:cBhvr additive="base">
                                        <p:cTn dur="1500"/>
                                        <p:tgtEl>
                                          <p:spTgt spid="168">
                                            <p:txEl>
                                              <p:pRg end="6" st="6"/>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10500"/>
                            </p:stCondLst>
                            <p:childTnLst>
                              <p:par>
                                <p:cTn fill="hold" nodeType="afterEffect" presetClass="entr" presetID="2" presetSubtype="1">
                                  <p:stCondLst>
                                    <p:cond delay="0"/>
                                  </p:stCondLst>
                                  <p:childTnLst>
                                    <p:set>
                                      <p:cBhvr>
                                        <p:cTn dur="1" fill="hold">
                                          <p:stCondLst>
                                            <p:cond delay="0"/>
                                          </p:stCondLst>
                                        </p:cTn>
                                        <p:tgtEl>
                                          <p:spTgt spid="168">
                                            <p:txEl>
                                              <p:pRg end="7" st="7"/>
                                            </p:txEl>
                                          </p:spTgt>
                                        </p:tgtEl>
                                        <p:attrNameLst>
                                          <p:attrName>style.visibility</p:attrName>
                                        </p:attrNameLst>
                                      </p:cBhvr>
                                      <p:to>
                                        <p:strVal val="visible"/>
                                      </p:to>
                                    </p:set>
                                    <p:anim calcmode="lin" valueType="num">
                                      <p:cBhvr additive="base">
                                        <p:cTn dur="1500"/>
                                        <p:tgtEl>
                                          <p:spTgt spid="168">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4"/>
          <p:cNvSpPr txBox="1"/>
          <p:nvPr>
            <p:ph type="title"/>
          </p:nvPr>
        </p:nvSpPr>
        <p:spPr>
          <a:xfrm>
            <a:off x="311700" y="445025"/>
            <a:ext cx="378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a:t>Tasks</a:t>
            </a:r>
            <a:endParaRPr/>
          </a:p>
        </p:txBody>
      </p:sp>
      <p:sp>
        <p:nvSpPr>
          <p:cNvPr id="174" name="Google Shape;174;p24"/>
          <p:cNvSpPr txBox="1"/>
          <p:nvPr>
            <p:ph idx="1" type="body"/>
          </p:nvPr>
        </p:nvSpPr>
        <p:spPr>
          <a:xfrm>
            <a:off x="311700" y="1152475"/>
            <a:ext cx="4583700" cy="287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hu" sz="2000"/>
              <a:t>Tasks are instantiated operators.</a:t>
            </a:r>
            <a:endParaRPr sz="2000"/>
          </a:p>
          <a:p>
            <a:pPr indent="-355600" lvl="0" marL="457200" rtl="0" algn="l">
              <a:spcBef>
                <a:spcPts val="0"/>
              </a:spcBef>
              <a:spcAft>
                <a:spcPts val="0"/>
              </a:spcAft>
              <a:buSzPts val="2000"/>
              <a:buChar char="●"/>
            </a:pPr>
            <a:r>
              <a:rPr lang="hu" sz="2000"/>
              <a:t>Connected with dependencies</a:t>
            </a:r>
            <a:endParaRPr sz="2000"/>
          </a:p>
          <a:p>
            <a:pPr indent="-355600" lvl="0" marL="457200" rtl="0" algn="l">
              <a:spcBef>
                <a:spcPts val="0"/>
              </a:spcBef>
              <a:spcAft>
                <a:spcPts val="0"/>
              </a:spcAft>
              <a:buSzPts val="2000"/>
              <a:buChar char="●"/>
            </a:pPr>
            <a:r>
              <a:rPr lang="hu" sz="2000"/>
              <a:t>Can be </a:t>
            </a:r>
            <a:r>
              <a:rPr lang="hu" sz="2000"/>
              <a:t>parallelized</a:t>
            </a:r>
            <a:endParaRPr sz="2000"/>
          </a:p>
        </p:txBody>
      </p:sp>
      <p:sp>
        <p:nvSpPr>
          <p:cNvPr id="175" name="Google Shape;175;p24"/>
          <p:cNvSpPr txBox="1"/>
          <p:nvPr/>
        </p:nvSpPr>
        <p:spPr>
          <a:xfrm>
            <a:off x="4895250" y="1017725"/>
            <a:ext cx="3780900" cy="35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hu" sz="1800">
                <a:solidFill>
                  <a:srgbClr val="707070"/>
                </a:solidFill>
                <a:latin typeface="Roboto Mono"/>
                <a:ea typeface="Roboto Mono"/>
                <a:cs typeface="Roboto Mono"/>
                <a:sym typeface="Roboto Mono"/>
              </a:rPr>
              <a:t>op1.dag = dag</a:t>
            </a:r>
            <a:endParaRPr sz="1800">
              <a:solidFill>
                <a:srgbClr val="707070"/>
              </a:solidFill>
              <a:latin typeface="Roboto Mono"/>
              <a:ea typeface="Roboto Mono"/>
              <a:cs typeface="Roboto Mono"/>
              <a:sym typeface="Roboto Mono"/>
            </a:endParaRPr>
          </a:p>
          <a:p>
            <a:pPr indent="0" lvl="0" marL="0" rtl="0" algn="l">
              <a:spcBef>
                <a:spcPts val="0"/>
              </a:spcBef>
              <a:spcAft>
                <a:spcPts val="0"/>
              </a:spcAft>
              <a:buNone/>
            </a:pPr>
            <a:r>
              <a:rPr lang="hu" sz="1800">
                <a:solidFill>
                  <a:srgbClr val="707070"/>
                </a:solidFill>
                <a:latin typeface="Roboto Mono"/>
                <a:ea typeface="Roboto Mono"/>
                <a:cs typeface="Roboto Mono"/>
                <a:sym typeface="Roboto Mono"/>
              </a:rPr>
              <a:t>op1.set_downstream(op2)</a:t>
            </a:r>
            <a:endParaRPr sz="1800">
              <a:solidFill>
                <a:srgbClr val="707070"/>
              </a:solidFill>
              <a:latin typeface="Roboto Mono"/>
              <a:ea typeface="Roboto Mono"/>
              <a:cs typeface="Roboto Mono"/>
              <a:sym typeface="Roboto Mono"/>
            </a:endParaRPr>
          </a:p>
          <a:p>
            <a:pPr indent="0" lvl="0" marL="0" rtl="0" algn="l">
              <a:spcBef>
                <a:spcPts val="0"/>
              </a:spcBef>
              <a:spcAft>
                <a:spcPts val="0"/>
              </a:spcAft>
              <a:buNone/>
            </a:pPr>
            <a:r>
              <a:rPr lang="hu" sz="1800">
                <a:solidFill>
                  <a:srgbClr val="38761D"/>
                </a:solidFill>
                <a:latin typeface="Roboto Mono"/>
                <a:ea typeface="Roboto Mono"/>
                <a:cs typeface="Roboto Mono"/>
                <a:sym typeface="Roboto Mono"/>
              </a:rPr>
              <a:t># is the same as:</a:t>
            </a:r>
            <a:endParaRPr sz="1800">
              <a:solidFill>
                <a:srgbClr val="38761D"/>
              </a:solidFill>
              <a:latin typeface="Roboto Mono"/>
              <a:ea typeface="Roboto Mono"/>
              <a:cs typeface="Roboto Mono"/>
              <a:sym typeface="Roboto Mono"/>
            </a:endParaRPr>
          </a:p>
          <a:p>
            <a:pPr indent="0" lvl="0" marL="0" rtl="0" algn="l">
              <a:spcBef>
                <a:spcPts val="0"/>
              </a:spcBef>
              <a:spcAft>
                <a:spcPts val="0"/>
              </a:spcAft>
              <a:buNone/>
            </a:pPr>
            <a:r>
              <a:rPr lang="hu" sz="1800">
                <a:solidFill>
                  <a:srgbClr val="707070"/>
                </a:solidFill>
                <a:latin typeface="Roboto Mono"/>
                <a:ea typeface="Roboto Mono"/>
                <a:cs typeface="Roboto Mono"/>
                <a:sym typeface="Roboto Mono"/>
              </a:rPr>
              <a:t>dag &gt;&gt; op1 &gt;&gt; op2</a:t>
            </a:r>
            <a:endParaRPr sz="1800">
              <a:solidFill>
                <a:srgbClr val="707070"/>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t/>
            </a:r>
            <a:endParaRPr sz="1800">
              <a:solidFill>
                <a:srgbClr val="707070"/>
              </a:solidFill>
              <a:latin typeface="Roboto Mono"/>
              <a:ea typeface="Roboto Mono"/>
              <a:cs typeface="Roboto Mono"/>
              <a:sym typeface="Roboto Mono"/>
            </a:endParaRPr>
          </a:p>
          <a:p>
            <a:pPr indent="0" lvl="0" marL="0" rtl="0" algn="l">
              <a:spcBef>
                <a:spcPts val="0"/>
              </a:spcBef>
              <a:spcAft>
                <a:spcPts val="0"/>
              </a:spcAft>
              <a:buNone/>
            </a:pPr>
            <a:r>
              <a:rPr lang="hu" sz="1800">
                <a:solidFill>
                  <a:srgbClr val="707070"/>
                </a:solidFill>
                <a:latin typeface="Roboto Mono"/>
                <a:ea typeface="Roboto Mono"/>
                <a:cs typeface="Roboto Mono"/>
                <a:sym typeface="Roboto Mono"/>
              </a:rPr>
              <a:t>op1</a:t>
            </a:r>
            <a:r>
              <a:rPr lang="hu" sz="1800">
                <a:solidFill>
                  <a:srgbClr val="222222"/>
                </a:solidFill>
                <a:latin typeface="Roboto Mono"/>
                <a:ea typeface="Roboto Mono"/>
                <a:cs typeface="Roboto Mono"/>
                <a:sym typeface="Roboto Mono"/>
              </a:rPr>
              <a:t> </a:t>
            </a:r>
            <a:r>
              <a:rPr lang="hu" sz="1800">
                <a:solidFill>
                  <a:srgbClr val="707070"/>
                </a:solidFill>
                <a:latin typeface="Roboto Mono"/>
                <a:ea typeface="Roboto Mono"/>
                <a:cs typeface="Roboto Mono"/>
                <a:sym typeface="Roboto Mono"/>
              </a:rPr>
              <a:t>&gt;&gt;</a:t>
            </a:r>
            <a:r>
              <a:rPr lang="hu" sz="1800">
                <a:solidFill>
                  <a:srgbClr val="222222"/>
                </a:solidFill>
                <a:latin typeface="Roboto Mono"/>
                <a:ea typeface="Roboto Mono"/>
                <a:cs typeface="Roboto Mono"/>
                <a:sym typeface="Roboto Mono"/>
              </a:rPr>
              <a:t> </a:t>
            </a:r>
            <a:r>
              <a:rPr lang="hu" sz="1800">
                <a:solidFill>
                  <a:srgbClr val="707070"/>
                </a:solidFill>
                <a:latin typeface="Roboto Mono"/>
                <a:ea typeface="Roboto Mono"/>
                <a:cs typeface="Roboto Mono"/>
                <a:sym typeface="Roboto Mono"/>
              </a:rPr>
              <a:t>op2</a:t>
            </a:r>
            <a:endParaRPr sz="1800">
              <a:solidFill>
                <a:srgbClr val="707070"/>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hu" sz="1800">
                <a:solidFill>
                  <a:srgbClr val="38761D"/>
                </a:solidFill>
                <a:latin typeface="Roboto Mono"/>
                <a:ea typeface="Roboto Mono"/>
                <a:cs typeface="Roboto Mono"/>
                <a:sym typeface="Roboto Mono"/>
              </a:rPr>
              <a:t># is the same as:</a:t>
            </a:r>
            <a:endParaRPr sz="1800">
              <a:solidFill>
                <a:srgbClr val="707070"/>
              </a:solidFill>
              <a:latin typeface="Roboto Mono"/>
              <a:ea typeface="Roboto Mono"/>
              <a:cs typeface="Roboto Mono"/>
              <a:sym typeface="Roboto Mono"/>
            </a:endParaRPr>
          </a:p>
          <a:p>
            <a:pPr indent="0" lvl="0" marL="0" rtl="0" algn="l">
              <a:spcBef>
                <a:spcPts val="0"/>
              </a:spcBef>
              <a:spcAft>
                <a:spcPts val="0"/>
              </a:spcAft>
              <a:buNone/>
            </a:pPr>
            <a:r>
              <a:rPr lang="hu" sz="1800">
                <a:solidFill>
                  <a:srgbClr val="707070"/>
                </a:solidFill>
                <a:latin typeface="Roboto Mono"/>
                <a:ea typeface="Roboto Mono"/>
                <a:cs typeface="Roboto Mono"/>
                <a:sym typeface="Roboto Mono"/>
              </a:rPr>
              <a:t>op1.set_downstream(op2)</a:t>
            </a:r>
            <a:endParaRPr sz="1800">
              <a:solidFill>
                <a:srgbClr val="222222"/>
              </a:solidFill>
              <a:latin typeface="Roboto Mono"/>
              <a:ea typeface="Roboto Mono"/>
              <a:cs typeface="Roboto Mono"/>
              <a:sym typeface="Roboto Mono"/>
            </a:endParaRPr>
          </a:p>
          <a:p>
            <a:pPr indent="0" lvl="0" marL="0" rtl="0" algn="l">
              <a:spcBef>
                <a:spcPts val="0"/>
              </a:spcBef>
              <a:spcAft>
                <a:spcPts val="0"/>
              </a:spcAft>
              <a:buNone/>
            </a:pPr>
            <a:r>
              <a:t/>
            </a:r>
            <a:endParaRPr sz="1800">
              <a:solidFill>
                <a:srgbClr val="222222"/>
              </a:solidFill>
              <a:latin typeface="Roboto Mono"/>
              <a:ea typeface="Roboto Mono"/>
              <a:cs typeface="Roboto Mono"/>
              <a:sym typeface="Roboto Mono"/>
            </a:endParaRPr>
          </a:p>
          <a:p>
            <a:pPr indent="0" lvl="0" marL="0" rtl="0" algn="l">
              <a:spcBef>
                <a:spcPts val="0"/>
              </a:spcBef>
              <a:spcAft>
                <a:spcPts val="0"/>
              </a:spcAft>
              <a:buNone/>
            </a:pPr>
            <a:r>
              <a:rPr lang="hu" sz="1800">
                <a:solidFill>
                  <a:srgbClr val="707070"/>
                </a:solidFill>
                <a:latin typeface="Roboto Mono"/>
                <a:ea typeface="Roboto Mono"/>
                <a:cs typeface="Roboto Mono"/>
                <a:sym typeface="Roboto Mono"/>
              </a:rPr>
              <a:t>op2</a:t>
            </a:r>
            <a:r>
              <a:rPr lang="hu" sz="1800">
                <a:solidFill>
                  <a:srgbClr val="222222"/>
                </a:solidFill>
                <a:latin typeface="Roboto Mono"/>
                <a:ea typeface="Roboto Mono"/>
                <a:cs typeface="Roboto Mono"/>
                <a:sym typeface="Roboto Mono"/>
              </a:rPr>
              <a:t> </a:t>
            </a:r>
            <a:r>
              <a:rPr lang="hu" sz="1800">
                <a:solidFill>
                  <a:srgbClr val="707070"/>
                </a:solidFill>
                <a:latin typeface="Roboto Mono"/>
                <a:ea typeface="Roboto Mono"/>
                <a:cs typeface="Roboto Mono"/>
                <a:sym typeface="Roboto Mono"/>
              </a:rPr>
              <a:t>&lt;&lt;</a:t>
            </a:r>
            <a:r>
              <a:rPr lang="hu" sz="1800">
                <a:solidFill>
                  <a:srgbClr val="222222"/>
                </a:solidFill>
                <a:latin typeface="Roboto Mono"/>
                <a:ea typeface="Roboto Mono"/>
                <a:cs typeface="Roboto Mono"/>
                <a:sym typeface="Roboto Mono"/>
              </a:rPr>
              <a:t> </a:t>
            </a:r>
            <a:r>
              <a:rPr lang="hu" sz="1800">
                <a:solidFill>
                  <a:srgbClr val="707070"/>
                </a:solidFill>
                <a:latin typeface="Roboto Mono"/>
                <a:ea typeface="Roboto Mono"/>
                <a:cs typeface="Roboto Mono"/>
                <a:sym typeface="Roboto Mono"/>
              </a:rPr>
              <a:t>op1</a:t>
            </a:r>
            <a:endParaRPr sz="1800">
              <a:solidFill>
                <a:srgbClr val="707070"/>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hu" sz="1800">
                <a:solidFill>
                  <a:srgbClr val="38761D"/>
                </a:solidFill>
                <a:latin typeface="Roboto Mono"/>
                <a:ea typeface="Roboto Mono"/>
                <a:cs typeface="Roboto Mono"/>
                <a:sym typeface="Roboto Mono"/>
              </a:rPr>
              <a:t># is the same as:</a:t>
            </a:r>
            <a:endParaRPr sz="1800">
              <a:solidFill>
                <a:srgbClr val="707070"/>
              </a:solidFill>
              <a:latin typeface="Roboto Mono"/>
              <a:ea typeface="Roboto Mono"/>
              <a:cs typeface="Roboto Mono"/>
              <a:sym typeface="Roboto Mono"/>
            </a:endParaRPr>
          </a:p>
          <a:p>
            <a:pPr indent="0" lvl="0" marL="0" rtl="0" algn="l">
              <a:spcBef>
                <a:spcPts val="0"/>
              </a:spcBef>
              <a:spcAft>
                <a:spcPts val="0"/>
              </a:spcAft>
              <a:buNone/>
            </a:pPr>
            <a:r>
              <a:rPr lang="hu" sz="1800">
                <a:solidFill>
                  <a:srgbClr val="707070"/>
                </a:solidFill>
                <a:latin typeface="Roboto Mono"/>
                <a:ea typeface="Roboto Mono"/>
                <a:cs typeface="Roboto Mono"/>
                <a:sym typeface="Roboto Mono"/>
              </a:rPr>
              <a:t>op2.set_upstream(op1)</a:t>
            </a:r>
            <a:endParaRPr sz="1800">
              <a:solidFill>
                <a:srgbClr val="707070"/>
              </a:solidFill>
              <a:latin typeface="Roboto Mono"/>
              <a:ea typeface="Roboto Mono"/>
              <a:cs typeface="Roboto Mono"/>
              <a:sym typeface="Roboto Mono"/>
            </a:endParaRPr>
          </a:p>
        </p:txBody>
      </p:sp>
      <p:sp>
        <p:nvSpPr>
          <p:cNvPr id="176" name="Google Shape;176;p24"/>
          <p:cNvSpPr txBox="1"/>
          <p:nvPr>
            <p:ph idx="12" type="sldNum"/>
          </p:nvPr>
        </p:nvSpPr>
        <p:spPr>
          <a:xfrm>
            <a:off x="8197050" y="4568875"/>
            <a:ext cx="824100" cy="48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hu" sz="1800"/>
              <a:t>10/13</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anim calcmode="lin" valueType="num">
                                      <p:cBhvr additive="base">
                                        <p:cTn dur="1300"/>
                                        <p:tgtEl>
                                          <p:spTgt spid="175">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300"/>
                            </p:stCondLst>
                            <p:childTnLst>
                              <p:par>
                                <p:cTn fill="hold" nodeType="afterEffect" presetClass="entr" presetID="2" presetSubtype="2">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anim calcmode="lin" valueType="num">
                                      <p:cBhvr additive="base">
                                        <p:cTn dur="1300"/>
                                        <p:tgtEl>
                                          <p:spTgt spid="175">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600"/>
                            </p:stCondLst>
                            <p:childTnLst>
                              <p:par>
                                <p:cTn fill="hold" nodeType="afterEffect" presetClass="entr" presetID="2" presetSubtype="2">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anim calcmode="lin" valueType="num">
                                      <p:cBhvr additive="base">
                                        <p:cTn dur="1300"/>
                                        <p:tgtEl>
                                          <p:spTgt spid="175">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3900"/>
                            </p:stCondLst>
                            <p:childTnLst>
                              <p:par>
                                <p:cTn fill="hold" nodeType="afterEffect" presetClass="entr" presetID="2" presetSubtype="2">
                                  <p:stCondLst>
                                    <p:cond delay="0"/>
                                  </p:stCondLst>
                                  <p:childTnLst>
                                    <p:set>
                                      <p:cBhvr>
                                        <p:cTn dur="1" fill="hold">
                                          <p:stCondLst>
                                            <p:cond delay="0"/>
                                          </p:stCondLst>
                                        </p:cTn>
                                        <p:tgtEl>
                                          <p:spTgt spid="175">
                                            <p:txEl>
                                              <p:pRg end="3" st="3"/>
                                            </p:txEl>
                                          </p:spTgt>
                                        </p:tgtEl>
                                        <p:attrNameLst>
                                          <p:attrName>style.visibility</p:attrName>
                                        </p:attrNameLst>
                                      </p:cBhvr>
                                      <p:to>
                                        <p:strVal val="visible"/>
                                      </p:to>
                                    </p:set>
                                    <p:anim calcmode="lin" valueType="num">
                                      <p:cBhvr additive="base">
                                        <p:cTn dur="1300"/>
                                        <p:tgtEl>
                                          <p:spTgt spid="175">
                                            <p:txEl>
                                              <p:pRg end="3" st="3"/>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200"/>
                            </p:stCondLst>
                            <p:childTnLst>
                              <p:par>
                                <p:cTn fill="hold" nodeType="afterEffect" presetClass="entr" presetID="2" presetSubtype="2">
                                  <p:stCondLst>
                                    <p:cond delay="0"/>
                                  </p:stCondLst>
                                  <p:childTnLst>
                                    <p:set>
                                      <p:cBhvr>
                                        <p:cTn dur="1" fill="hold">
                                          <p:stCondLst>
                                            <p:cond delay="0"/>
                                          </p:stCondLst>
                                        </p:cTn>
                                        <p:tgtEl>
                                          <p:spTgt spid="175">
                                            <p:txEl>
                                              <p:pRg end="4" st="4"/>
                                            </p:txEl>
                                          </p:spTgt>
                                        </p:tgtEl>
                                        <p:attrNameLst>
                                          <p:attrName>style.visibility</p:attrName>
                                        </p:attrNameLst>
                                      </p:cBhvr>
                                      <p:to>
                                        <p:strVal val="visible"/>
                                      </p:to>
                                    </p:set>
                                    <p:anim calcmode="lin" valueType="num">
                                      <p:cBhvr additive="base">
                                        <p:cTn dur="1300"/>
                                        <p:tgtEl>
                                          <p:spTgt spid="175">
                                            <p:txEl>
                                              <p:pRg end="4" st="4"/>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6500"/>
                            </p:stCondLst>
                            <p:childTnLst>
                              <p:par>
                                <p:cTn fill="hold" nodeType="afterEffect" presetClass="entr" presetID="2" presetSubtype="2">
                                  <p:stCondLst>
                                    <p:cond delay="0"/>
                                  </p:stCondLst>
                                  <p:childTnLst>
                                    <p:set>
                                      <p:cBhvr>
                                        <p:cTn dur="1" fill="hold">
                                          <p:stCondLst>
                                            <p:cond delay="0"/>
                                          </p:stCondLst>
                                        </p:cTn>
                                        <p:tgtEl>
                                          <p:spTgt spid="175">
                                            <p:txEl>
                                              <p:pRg end="5" st="5"/>
                                            </p:txEl>
                                          </p:spTgt>
                                        </p:tgtEl>
                                        <p:attrNameLst>
                                          <p:attrName>style.visibility</p:attrName>
                                        </p:attrNameLst>
                                      </p:cBhvr>
                                      <p:to>
                                        <p:strVal val="visible"/>
                                      </p:to>
                                    </p:set>
                                    <p:anim calcmode="lin" valueType="num">
                                      <p:cBhvr additive="base">
                                        <p:cTn dur="1300"/>
                                        <p:tgtEl>
                                          <p:spTgt spid="175">
                                            <p:txEl>
                                              <p:pRg end="5" st="5"/>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7800"/>
                            </p:stCondLst>
                            <p:childTnLst>
                              <p:par>
                                <p:cTn fill="hold" nodeType="afterEffect" presetClass="entr" presetID="2" presetSubtype="2">
                                  <p:stCondLst>
                                    <p:cond delay="0"/>
                                  </p:stCondLst>
                                  <p:childTnLst>
                                    <p:set>
                                      <p:cBhvr>
                                        <p:cTn dur="1" fill="hold">
                                          <p:stCondLst>
                                            <p:cond delay="0"/>
                                          </p:stCondLst>
                                        </p:cTn>
                                        <p:tgtEl>
                                          <p:spTgt spid="175">
                                            <p:txEl>
                                              <p:pRg end="6" st="6"/>
                                            </p:txEl>
                                          </p:spTgt>
                                        </p:tgtEl>
                                        <p:attrNameLst>
                                          <p:attrName>style.visibility</p:attrName>
                                        </p:attrNameLst>
                                      </p:cBhvr>
                                      <p:to>
                                        <p:strVal val="visible"/>
                                      </p:to>
                                    </p:set>
                                    <p:anim calcmode="lin" valueType="num">
                                      <p:cBhvr additive="base">
                                        <p:cTn dur="1300"/>
                                        <p:tgtEl>
                                          <p:spTgt spid="175">
                                            <p:txEl>
                                              <p:pRg end="6" st="6"/>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9100"/>
                            </p:stCondLst>
                            <p:childTnLst>
                              <p:par>
                                <p:cTn fill="hold" nodeType="afterEffect" presetClass="entr" presetID="2" presetSubtype="2">
                                  <p:stCondLst>
                                    <p:cond delay="0"/>
                                  </p:stCondLst>
                                  <p:childTnLst>
                                    <p:set>
                                      <p:cBhvr>
                                        <p:cTn dur="1" fill="hold">
                                          <p:stCondLst>
                                            <p:cond delay="0"/>
                                          </p:stCondLst>
                                        </p:cTn>
                                        <p:tgtEl>
                                          <p:spTgt spid="175">
                                            <p:txEl>
                                              <p:pRg end="7" st="7"/>
                                            </p:txEl>
                                          </p:spTgt>
                                        </p:tgtEl>
                                        <p:attrNameLst>
                                          <p:attrName>style.visibility</p:attrName>
                                        </p:attrNameLst>
                                      </p:cBhvr>
                                      <p:to>
                                        <p:strVal val="visible"/>
                                      </p:to>
                                    </p:set>
                                    <p:anim calcmode="lin" valueType="num">
                                      <p:cBhvr additive="base">
                                        <p:cTn dur="1300"/>
                                        <p:tgtEl>
                                          <p:spTgt spid="175">
                                            <p:txEl>
                                              <p:pRg end="7" st="7"/>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400"/>
                            </p:stCondLst>
                            <p:childTnLst>
                              <p:par>
                                <p:cTn fill="hold" nodeType="afterEffect" presetClass="entr" presetID="2" presetSubtype="2">
                                  <p:stCondLst>
                                    <p:cond delay="0"/>
                                  </p:stCondLst>
                                  <p:childTnLst>
                                    <p:set>
                                      <p:cBhvr>
                                        <p:cTn dur="1" fill="hold">
                                          <p:stCondLst>
                                            <p:cond delay="0"/>
                                          </p:stCondLst>
                                        </p:cTn>
                                        <p:tgtEl>
                                          <p:spTgt spid="175">
                                            <p:txEl>
                                              <p:pRg end="8" st="8"/>
                                            </p:txEl>
                                          </p:spTgt>
                                        </p:tgtEl>
                                        <p:attrNameLst>
                                          <p:attrName>style.visibility</p:attrName>
                                        </p:attrNameLst>
                                      </p:cBhvr>
                                      <p:to>
                                        <p:strVal val="visible"/>
                                      </p:to>
                                    </p:set>
                                    <p:anim calcmode="lin" valueType="num">
                                      <p:cBhvr additive="base">
                                        <p:cTn dur="1300"/>
                                        <p:tgtEl>
                                          <p:spTgt spid="175">
                                            <p:txEl>
                                              <p:pRg end="8" st="8"/>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1700"/>
                            </p:stCondLst>
                            <p:childTnLst>
                              <p:par>
                                <p:cTn fill="hold" nodeType="afterEffect" presetClass="entr" presetID="2" presetSubtype="2">
                                  <p:stCondLst>
                                    <p:cond delay="0"/>
                                  </p:stCondLst>
                                  <p:childTnLst>
                                    <p:set>
                                      <p:cBhvr>
                                        <p:cTn dur="1" fill="hold">
                                          <p:stCondLst>
                                            <p:cond delay="0"/>
                                          </p:stCondLst>
                                        </p:cTn>
                                        <p:tgtEl>
                                          <p:spTgt spid="175">
                                            <p:txEl>
                                              <p:pRg end="9" st="9"/>
                                            </p:txEl>
                                          </p:spTgt>
                                        </p:tgtEl>
                                        <p:attrNameLst>
                                          <p:attrName>style.visibility</p:attrName>
                                        </p:attrNameLst>
                                      </p:cBhvr>
                                      <p:to>
                                        <p:strVal val="visible"/>
                                      </p:to>
                                    </p:set>
                                    <p:anim calcmode="lin" valueType="num">
                                      <p:cBhvr additive="base">
                                        <p:cTn dur="1300"/>
                                        <p:tgtEl>
                                          <p:spTgt spid="175">
                                            <p:txEl>
                                              <p:pRg end="9" st="9"/>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3000"/>
                            </p:stCondLst>
                            <p:childTnLst>
                              <p:par>
                                <p:cTn fill="hold" nodeType="afterEffect" presetClass="entr" presetID="2" presetSubtype="2">
                                  <p:stCondLst>
                                    <p:cond delay="0"/>
                                  </p:stCondLst>
                                  <p:childTnLst>
                                    <p:set>
                                      <p:cBhvr>
                                        <p:cTn dur="1" fill="hold">
                                          <p:stCondLst>
                                            <p:cond delay="0"/>
                                          </p:stCondLst>
                                        </p:cTn>
                                        <p:tgtEl>
                                          <p:spTgt spid="175">
                                            <p:txEl>
                                              <p:pRg end="10" st="10"/>
                                            </p:txEl>
                                          </p:spTgt>
                                        </p:tgtEl>
                                        <p:attrNameLst>
                                          <p:attrName>style.visibility</p:attrName>
                                        </p:attrNameLst>
                                      </p:cBhvr>
                                      <p:to>
                                        <p:strVal val="visible"/>
                                      </p:to>
                                    </p:set>
                                    <p:anim calcmode="lin" valueType="num">
                                      <p:cBhvr additive="base">
                                        <p:cTn dur="1300"/>
                                        <p:tgtEl>
                                          <p:spTgt spid="175">
                                            <p:txEl>
                                              <p:pRg end="10" st="1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4300"/>
                            </p:stCondLst>
                            <p:childTnLst>
                              <p:par>
                                <p:cTn fill="hold" nodeType="afterEffect" presetClass="entr" presetID="2" presetSubtype="2">
                                  <p:stCondLst>
                                    <p:cond delay="0"/>
                                  </p:stCondLst>
                                  <p:childTnLst>
                                    <p:set>
                                      <p:cBhvr>
                                        <p:cTn dur="1" fill="hold">
                                          <p:stCondLst>
                                            <p:cond delay="0"/>
                                          </p:stCondLst>
                                        </p:cTn>
                                        <p:tgtEl>
                                          <p:spTgt spid="175">
                                            <p:txEl>
                                              <p:pRg end="11" st="11"/>
                                            </p:txEl>
                                          </p:spTgt>
                                        </p:tgtEl>
                                        <p:attrNameLst>
                                          <p:attrName>style.visibility</p:attrName>
                                        </p:attrNameLst>
                                      </p:cBhvr>
                                      <p:to>
                                        <p:strVal val="visible"/>
                                      </p:to>
                                    </p:set>
                                    <p:anim calcmode="lin" valueType="num">
                                      <p:cBhvr additive="base">
                                        <p:cTn dur="1300"/>
                                        <p:tgtEl>
                                          <p:spTgt spid="175">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a:t>Statuses</a:t>
            </a:r>
            <a:endParaRPr/>
          </a:p>
        </p:txBody>
      </p:sp>
      <p:sp>
        <p:nvSpPr>
          <p:cNvPr id="182" name="Google Shape;182;p25"/>
          <p:cNvSpPr/>
          <p:nvPr/>
        </p:nvSpPr>
        <p:spPr>
          <a:xfrm>
            <a:off x="635850" y="1186275"/>
            <a:ext cx="548700" cy="548700"/>
          </a:xfrm>
          <a:prstGeom prst="rect">
            <a:avLst/>
          </a:prstGeom>
          <a:solidFill>
            <a:srgbClr val="008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5"/>
          <p:cNvSpPr/>
          <p:nvPr/>
        </p:nvSpPr>
        <p:spPr>
          <a:xfrm>
            <a:off x="635850" y="1894663"/>
            <a:ext cx="548700" cy="548700"/>
          </a:xfrm>
          <a:prstGeom prst="rect">
            <a:avLst/>
          </a:prstGeom>
          <a:solidFill>
            <a:srgbClr val="00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5"/>
          <p:cNvSpPr/>
          <p:nvPr/>
        </p:nvSpPr>
        <p:spPr>
          <a:xfrm>
            <a:off x="635850" y="2603038"/>
            <a:ext cx="548700" cy="548700"/>
          </a:xfrm>
          <a:prstGeom prst="rect">
            <a:avLst/>
          </a:prstGeom>
          <a:solidFill>
            <a:srgbClr val="FF0D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5"/>
          <p:cNvSpPr/>
          <p:nvPr/>
        </p:nvSpPr>
        <p:spPr>
          <a:xfrm>
            <a:off x="635850" y="3311425"/>
            <a:ext cx="548700" cy="548700"/>
          </a:xfrm>
          <a:prstGeom prst="rect">
            <a:avLst/>
          </a:prstGeom>
          <a:solidFill>
            <a:srgbClr val="FFC0CB"/>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5"/>
          <p:cNvSpPr/>
          <p:nvPr/>
        </p:nvSpPr>
        <p:spPr>
          <a:xfrm>
            <a:off x="635850" y="4019800"/>
            <a:ext cx="548700" cy="548700"/>
          </a:xfrm>
          <a:prstGeom prst="rect">
            <a:avLst/>
          </a:prstGeom>
          <a:solidFill>
            <a:srgbClr val="FFD7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5"/>
          <p:cNvSpPr/>
          <p:nvPr/>
        </p:nvSpPr>
        <p:spPr>
          <a:xfrm>
            <a:off x="3421500" y="1186275"/>
            <a:ext cx="548700" cy="548700"/>
          </a:xfrm>
          <a:prstGeom prst="rect">
            <a:avLst/>
          </a:prstGeom>
          <a:solidFill>
            <a:srgbClr val="80808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5"/>
          <p:cNvSpPr/>
          <p:nvPr/>
        </p:nvSpPr>
        <p:spPr>
          <a:xfrm>
            <a:off x="3421500" y="1894675"/>
            <a:ext cx="548700" cy="5487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5"/>
          <p:cNvSpPr txBox="1"/>
          <p:nvPr/>
        </p:nvSpPr>
        <p:spPr>
          <a:xfrm>
            <a:off x="1296175" y="1186275"/>
            <a:ext cx="18285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hu" sz="2400">
                <a:solidFill>
                  <a:schemeClr val="dk1"/>
                </a:solidFill>
              </a:rPr>
              <a:t>success</a:t>
            </a:r>
            <a:endParaRPr sz="2400"/>
          </a:p>
        </p:txBody>
      </p:sp>
      <p:sp>
        <p:nvSpPr>
          <p:cNvPr id="190" name="Google Shape;190;p25"/>
          <p:cNvSpPr txBox="1"/>
          <p:nvPr/>
        </p:nvSpPr>
        <p:spPr>
          <a:xfrm>
            <a:off x="1296175" y="1894675"/>
            <a:ext cx="18285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hu" sz="2400">
                <a:solidFill>
                  <a:schemeClr val="dk1"/>
                </a:solidFill>
              </a:rPr>
              <a:t>r</a:t>
            </a:r>
            <a:r>
              <a:rPr lang="hu" sz="2400">
                <a:solidFill>
                  <a:schemeClr val="dk1"/>
                </a:solidFill>
              </a:rPr>
              <a:t>unning</a:t>
            </a:r>
            <a:endParaRPr sz="2400"/>
          </a:p>
        </p:txBody>
      </p:sp>
      <p:sp>
        <p:nvSpPr>
          <p:cNvPr id="191" name="Google Shape;191;p25"/>
          <p:cNvSpPr txBox="1"/>
          <p:nvPr/>
        </p:nvSpPr>
        <p:spPr>
          <a:xfrm>
            <a:off x="1296175" y="2603050"/>
            <a:ext cx="18285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hu" sz="2400">
                <a:solidFill>
                  <a:schemeClr val="dk1"/>
                </a:solidFill>
              </a:rPr>
              <a:t>failed</a:t>
            </a:r>
            <a:endParaRPr sz="2400"/>
          </a:p>
        </p:txBody>
      </p:sp>
      <p:sp>
        <p:nvSpPr>
          <p:cNvPr id="192" name="Google Shape;192;p25"/>
          <p:cNvSpPr txBox="1"/>
          <p:nvPr/>
        </p:nvSpPr>
        <p:spPr>
          <a:xfrm>
            <a:off x="1296175" y="3311425"/>
            <a:ext cx="18285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hu" sz="2400">
                <a:solidFill>
                  <a:schemeClr val="dk1"/>
                </a:solidFill>
              </a:rPr>
              <a:t>skipped</a:t>
            </a:r>
            <a:endParaRPr sz="2400"/>
          </a:p>
        </p:txBody>
      </p:sp>
      <p:sp>
        <p:nvSpPr>
          <p:cNvPr id="193" name="Google Shape;193;p25"/>
          <p:cNvSpPr txBox="1"/>
          <p:nvPr/>
        </p:nvSpPr>
        <p:spPr>
          <a:xfrm>
            <a:off x="1296175" y="4019800"/>
            <a:ext cx="18285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hu" sz="2400">
                <a:solidFill>
                  <a:schemeClr val="dk1"/>
                </a:solidFill>
              </a:rPr>
              <a:t>retry</a:t>
            </a:r>
            <a:endParaRPr sz="2400"/>
          </a:p>
        </p:txBody>
      </p:sp>
      <p:sp>
        <p:nvSpPr>
          <p:cNvPr id="194" name="Google Shape;194;p25"/>
          <p:cNvSpPr txBox="1"/>
          <p:nvPr/>
        </p:nvSpPr>
        <p:spPr>
          <a:xfrm>
            <a:off x="4128025" y="1186275"/>
            <a:ext cx="18285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hu" sz="2400">
                <a:solidFill>
                  <a:schemeClr val="dk1"/>
                </a:solidFill>
              </a:rPr>
              <a:t>queued</a:t>
            </a:r>
            <a:endParaRPr sz="2400"/>
          </a:p>
        </p:txBody>
      </p:sp>
      <p:sp>
        <p:nvSpPr>
          <p:cNvPr id="195" name="Google Shape;195;p25"/>
          <p:cNvSpPr txBox="1"/>
          <p:nvPr/>
        </p:nvSpPr>
        <p:spPr>
          <a:xfrm>
            <a:off x="4128025" y="1894675"/>
            <a:ext cx="18285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hu" sz="2400">
                <a:solidFill>
                  <a:schemeClr val="dk1"/>
                </a:solidFill>
              </a:rPr>
              <a:t>no status</a:t>
            </a:r>
            <a:endParaRPr sz="2400"/>
          </a:p>
        </p:txBody>
      </p:sp>
      <p:sp>
        <p:nvSpPr>
          <p:cNvPr id="196" name="Google Shape;196;p25"/>
          <p:cNvSpPr txBox="1"/>
          <p:nvPr>
            <p:ph idx="12" type="sldNum"/>
          </p:nvPr>
        </p:nvSpPr>
        <p:spPr>
          <a:xfrm>
            <a:off x="8197050" y="4568875"/>
            <a:ext cx="824100" cy="48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hu" sz="1800"/>
              <a:t>11/13</a:t>
            </a:r>
            <a:endParaRPr sz="1800"/>
          </a:p>
        </p:txBody>
      </p:sp>
      <p:pic>
        <p:nvPicPr>
          <p:cNvPr id="197" name="Google Shape;197;p25"/>
          <p:cNvPicPr preferRelativeResize="0"/>
          <p:nvPr/>
        </p:nvPicPr>
        <p:blipFill>
          <a:blip r:embed="rId3">
            <a:alphaModFix/>
          </a:blip>
          <a:stretch>
            <a:fillRect/>
          </a:stretch>
        </p:blipFill>
        <p:spPr>
          <a:xfrm>
            <a:off x="311688" y="946421"/>
            <a:ext cx="7920986" cy="3993525"/>
          </a:xfrm>
          <a:prstGeom prst="rect">
            <a:avLst/>
          </a:prstGeom>
          <a:noFill/>
          <a:ln>
            <a:noFill/>
          </a:ln>
        </p:spPr>
      </p:pic>
      <p:pic>
        <p:nvPicPr>
          <p:cNvPr id="198" name="Google Shape;198;p25"/>
          <p:cNvPicPr preferRelativeResize="0"/>
          <p:nvPr/>
        </p:nvPicPr>
        <p:blipFill>
          <a:blip r:embed="rId4">
            <a:alphaModFix/>
          </a:blip>
          <a:stretch>
            <a:fillRect/>
          </a:stretch>
        </p:blipFill>
        <p:spPr>
          <a:xfrm>
            <a:off x="311700" y="926050"/>
            <a:ext cx="7920974" cy="39027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1300"/>
                                        <p:tgtEl>
                                          <p:spTgt spid="182"/>
                                        </p:tgtEl>
                                        <p:attrNameLst>
                                          <p:attrName>ppt_x</p:attrName>
                                        </p:attrNameLst>
                                      </p:cBhvr>
                                      <p:tavLst>
                                        <p:tav fmla="" tm="0">
                                          <p:val>
                                            <p:strVal val="#ppt_x-1"/>
                                          </p:val>
                                        </p:tav>
                                        <p:tav fmla="" tm="100000">
                                          <p:val>
                                            <p:strVal val="#ppt_x"/>
                                          </p:val>
                                        </p:tav>
                                      </p:tavLst>
                                    </p:anim>
                                  </p:childTnLst>
                                </p:cTn>
                              </p:par>
                            </p:childTnLst>
                          </p:cTn>
                        </p:par>
                        <p:par>
                          <p:cTn fill="hold">
                            <p:stCondLst>
                              <p:cond delay="1300"/>
                            </p:stCondLst>
                            <p:childTnLst>
                              <p:par>
                                <p:cTn fill="hold" nodeType="afterEffect" presetClass="entr" presetID="2" presetSubtype="8">
                                  <p:stCondLst>
                                    <p:cond delay="0"/>
                                  </p:stCondLst>
                                  <p:childTnLst>
                                    <p:set>
                                      <p:cBhvr>
                                        <p:cTn dur="1" fill="hold">
                                          <p:stCondLst>
                                            <p:cond delay="0"/>
                                          </p:stCondLst>
                                        </p:cTn>
                                        <p:tgtEl>
                                          <p:spTgt spid="189"/>
                                        </p:tgtEl>
                                        <p:attrNameLst>
                                          <p:attrName>style.visibility</p:attrName>
                                        </p:attrNameLst>
                                      </p:cBhvr>
                                      <p:to>
                                        <p:strVal val="visible"/>
                                      </p:to>
                                    </p:set>
                                    <p:anim calcmode="lin" valueType="num">
                                      <p:cBhvr additive="base">
                                        <p:cTn dur="1000"/>
                                        <p:tgtEl>
                                          <p:spTgt spid="189"/>
                                        </p:tgtEl>
                                        <p:attrNameLst>
                                          <p:attrName>ppt_x</p:attrName>
                                        </p:attrNameLst>
                                      </p:cBhvr>
                                      <p:tavLst>
                                        <p:tav fmla="" tm="0">
                                          <p:val>
                                            <p:strVal val="#ppt_x-1"/>
                                          </p:val>
                                        </p:tav>
                                        <p:tav fmla="" tm="100000">
                                          <p:val>
                                            <p:strVal val="#ppt_x"/>
                                          </p:val>
                                        </p:tav>
                                      </p:tavLst>
                                    </p:anim>
                                  </p:childTnLst>
                                </p:cTn>
                              </p:par>
                            </p:childTnLst>
                          </p:cTn>
                        </p:par>
                        <p:par>
                          <p:cTn fill="hold">
                            <p:stCondLst>
                              <p:cond delay="2300"/>
                            </p:stCondLst>
                            <p:childTnLst>
                              <p:par>
                                <p:cTn fill="hold" nodeType="afterEffect" presetClass="entr" presetID="2" presetSubtype="8">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1100"/>
                                        <p:tgtEl>
                                          <p:spTgt spid="183"/>
                                        </p:tgtEl>
                                        <p:attrNameLst>
                                          <p:attrName>ppt_x</p:attrName>
                                        </p:attrNameLst>
                                      </p:cBhvr>
                                      <p:tavLst>
                                        <p:tav fmla="" tm="0">
                                          <p:val>
                                            <p:strVal val="#ppt_x-1"/>
                                          </p:val>
                                        </p:tav>
                                        <p:tav fmla="" tm="100000">
                                          <p:val>
                                            <p:strVal val="#ppt_x"/>
                                          </p:val>
                                        </p:tav>
                                      </p:tavLst>
                                    </p:anim>
                                  </p:childTnLst>
                                </p:cTn>
                              </p:par>
                            </p:childTnLst>
                          </p:cTn>
                        </p:par>
                        <p:par>
                          <p:cTn fill="hold">
                            <p:stCondLst>
                              <p:cond delay="3400"/>
                            </p:stCondLst>
                            <p:childTnLst>
                              <p:par>
                                <p:cTn fill="hold" nodeType="afterEffect" presetClass="entr" presetID="2" presetSubtype="8">
                                  <p:stCondLst>
                                    <p:cond delay="0"/>
                                  </p:stCondLst>
                                  <p:childTnLst>
                                    <p:set>
                                      <p:cBhvr>
                                        <p:cTn dur="1" fill="hold">
                                          <p:stCondLst>
                                            <p:cond delay="0"/>
                                          </p:stCondLst>
                                        </p:cTn>
                                        <p:tgtEl>
                                          <p:spTgt spid="190"/>
                                        </p:tgtEl>
                                        <p:attrNameLst>
                                          <p:attrName>style.visibility</p:attrName>
                                        </p:attrNameLst>
                                      </p:cBhvr>
                                      <p:to>
                                        <p:strVal val="visible"/>
                                      </p:to>
                                    </p:set>
                                    <p:anim calcmode="lin" valueType="num">
                                      <p:cBhvr additive="base">
                                        <p:cTn dur="1000"/>
                                        <p:tgtEl>
                                          <p:spTgt spid="190"/>
                                        </p:tgtEl>
                                        <p:attrNameLst>
                                          <p:attrName>ppt_x</p:attrName>
                                        </p:attrNameLst>
                                      </p:cBhvr>
                                      <p:tavLst>
                                        <p:tav fmla="" tm="0">
                                          <p:val>
                                            <p:strVal val="#ppt_x-1"/>
                                          </p:val>
                                        </p:tav>
                                        <p:tav fmla="" tm="100000">
                                          <p:val>
                                            <p:strVal val="#ppt_x"/>
                                          </p:val>
                                        </p:tav>
                                      </p:tavLst>
                                    </p:anim>
                                  </p:childTnLst>
                                </p:cTn>
                              </p:par>
                            </p:childTnLst>
                          </p:cTn>
                        </p:par>
                        <p:par>
                          <p:cTn fill="hold">
                            <p:stCondLst>
                              <p:cond delay="4400"/>
                            </p:stCondLst>
                            <p:childTnLst>
                              <p:par>
                                <p:cTn fill="hold" nodeType="afterEffect" presetClass="entr" presetID="2" presetSubtype="8">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1000"/>
                                        <p:tgtEl>
                                          <p:spTgt spid="184"/>
                                        </p:tgtEl>
                                        <p:attrNameLst>
                                          <p:attrName>ppt_x</p:attrName>
                                        </p:attrNameLst>
                                      </p:cBhvr>
                                      <p:tavLst>
                                        <p:tav fmla="" tm="0">
                                          <p:val>
                                            <p:strVal val="#ppt_x-1"/>
                                          </p:val>
                                        </p:tav>
                                        <p:tav fmla="" tm="100000">
                                          <p:val>
                                            <p:strVal val="#ppt_x"/>
                                          </p:val>
                                        </p:tav>
                                      </p:tavLst>
                                    </p:anim>
                                  </p:childTnLst>
                                </p:cTn>
                              </p:par>
                            </p:childTnLst>
                          </p:cTn>
                        </p:par>
                        <p:par>
                          <p:cTn fill="hold">
                            <p:stCondLst>
                              <p:cond delay="5400"/>
                            </p:stCondLst>
                            <p:childTnLst>
                              <p:par>
                                <p:cTn fill="hold" nodeType="afterEffect" presetClass="entr" presetID="2" presetSubtype="8">
                                  <p:stCondLst>
                                    <p:cond delay="0"/>
                                  </p:stCondLst>
                                  <p:childTnLst>
                                    <p:set>
                                      <p:cBhvr>
                                        <p:cTn dur="1" fill="hold">
                                          <p:stCondLst>
                                            <p:cond delay="0"/>
                                          </p:stCondLst>
                                        </p:cTn>
                                        <p:tgtEl>
                                          <p:spTgt spid="191"/>
                                        </p:tgtEl>
                                        <p:attrNameLst>
                                          <p:attrName>style.visibility</p:attrName>
                                        </p:attrNameLst>
                                      </p:cBhvr>
                                      <p:to>
                                        <p:strVal val="visible"/>
                                      </p:to>
                                    </p:set>
                                    <p:anim calcmode="lin" valueType="num">
                                      <p:cBhvr additive="base">
                                        <p:cTn dur="800"/>
                                        <p:tgtEl>
                                          <p:spTgt spid="191"/>
                                        </p:tgtEl>
                                        <p:attrNameLst>
                                          <p:attrName>ppt_x</p:attrName>
                                        </p:attrNameLst>
                                      </p:cBhvr>
                                      <p:tavLst>
                                        <p:tav fmla="" tm="0">
                                          <p:val>
                                            <p:strVal val="#ppt_x-1"/>
                                          </p:val>
                                        </p:tav>
                                        <p:tav fmla="" tm="100000">
                                          <p:val>
                                            <p:strVal val="#ppt_x"/>
                                          </p:val>
                                        </p:tav>
                                      </p:tavLst>
                                    </p:anim>
                                  </p:childTnLst>
                                </p:cTn>
                              </p:par>
                            </p:childTnLst>
                          </p:cTn>
                        </p:par>
                        <p:par>
                          <p:cTn fill="hold">
                            <p:stCondLst>
                              <p:cond delay="6200"/>
                            </p:stCondLst>
                            <p:childTnLst>
                              <p:par>
                                <p:cTn fill="hold" nodeType="afterEffect" presetClass="entr" presetID="2" presetSubtype="8">
                                  <p:stCondLst>
                                    <p:cond delay="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800"/>
                                        <p:tgtEl>
                                          <p:spTgt spid="185"/>
                                        </p:tgtEl>
                                        <p:attrNameLst>
                                          <p:attrName>ppt_x</p:attrName>
                                        </p:attrNameLst>
                                      </p:cBhvr>
                                      <p:tavLst>
                                        <p:tav fmla="" tm="0">
                                          <p:val>
                                            <p:strVal val="#ppt_x-1"/>
                                          </p:val>
                                        </p:tav>
                                        <p:tav fmla="" tm="100000">
                                          <p:val>
                                            <p:strVal val="#ppt_x"/>
                                          </p:val>
                                        </p:tav>
                                      </p:tavLst>
                                    </p:anim>
                                  </p:childTnLst>
                                </p:cTn>
                              </p:par>
                            </p:childTnLst>
                          </p:cTn>
                        </p:par>
                        <p:par>
                          <p:cTn fill="hold">
                            <p:stCondLst>
                              <p:cond delay="7000"/>
                            </p:stCondLst>
                            <p:childTnLst>
                              <p:par>
                                <p:cTn fill="hold" nodeType="afterEffect" presetClass="entr" presetID="2" presetSubtype="8">
                                  <p:stCondLst>
                                    <p:cond delay="0"/>
                                  </p:stCondLst>
                                  <p:childTnLst>
                                    <p:set>
                                      <p:cBhvr>
                                        <p:cTn dur="1" fill="hold">
                                          <p:stCondLst>
                                            <p:cond delay="0"/>
                                          </p:stCondLst>
                                        </p:cTn>
                                        <p:tgtEl>
                                          <p:spTgt spid="192"/>
                                        </p:tgtEl>
                                        <p:attrNameLst>
                                          <p:attrName>style.visibility</p:attrName>
                                        </p:attrNameLst>
                                      </p:cBhvr>
                                      <p:to>
                                        <p:strVal val="visible"/>
                                      </p:to>
                                    </p:set>
                                    <p:anim calcmode="lin" valueType="num">
                                      <p:cBhvr additive="base">
                                        <p:cTn dur="900"/>
                                        <p:tgtEl>
                                          <p:spTgt spid="192"/>
                                        </p:tgtEl>
                                        <p:attrNameLst>
                                          <p:attrName>ppt_x</p:attrName>
                                        </p:attrNameLst>
                                      </p:cBhvr>
                                      <p:tavLst>
                                        <p:tav fmla="" tm="0">
                                          <p:val>
                                            <p:strVal val="#ppt_x-1"/>
                                          </p:val>
                                        </p:tav>
                                        <p:tav fmla="" tm="100000">
                                          <p:val>
                                            <p:strVal val="#ppt_x"/>
                                          </p:val>
                                        </p:tav>
                                      </p:tavLst>
                                    </p:anim>
                                  </p:childTnLst>
                                </p:cTn>
                              </p:par>
                            </p:childTnLst>
                          </p:cTn>
                        </p:par>
                        <p:par>
                          <p:cTn fill="hold">
                            <p:stCondLst>
                              <p:cond delay="7900"/>
                            </p:stCondLst>
                            <p:childTnLst>
                              <p:par>
                                <p:cTn fill="hold" nodeType="afterEffect" presetClass="entr" presetID="2" presetSubtype="8">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700"/>
                                        <p:tgtEl>
                                          <p:spTgt spid="186"/>
                                        </p:tgtEl>
                                        <p:attrNameLst>
                                          <p:attrName>ppt_x</p:attrName>
                                        </p:attrNameLst>
                                      </p:cBhvr>
                                      <p:tavLst>
                                        <p:tav fmla="" tm="0">
                                          <p:val>
                                            <p:strVal val="#ppt_x-1"/>
                                          </p:val>
                                        </p:tav>
                                        <p:tav fmla="" tm="100000">
                                          <p:val>
                                            <p:strVal val="#ppt_x"/>
                                          </p:val>
                                        </p:tav>
                                      </p:tavLst>
                                    </p:anim>
                                  </p:childTnLst>
                                </p:cTn>
                              </p:par>
                            </p:childTnLst>
                          </p:cTn>
                        </p:par>
                        <p:par>
                          <p:cTn fill="hold">
                            <p:stCondLst>
                              <p:cond delay="8600"/>
                            </p:stCondLst>
                            <p:childTnLst>
                              <p:par>
                                <p:cTn fill="hold" nodeType="afterEffect" presetClass="entr" presetID="2" presetSubtype="8">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1000"/>
                                        <p:tgtEl>
                                          <p:spTgt spid="193"/>
                                        </p:tgtEl>
                                        <p:attrNameLst>
                                          <p:attrName>ppt_x</p:attrName>
                                        </p:attrNameLst>
                                      </p:cBhvr>
                                      <p:tavLst>
                                        <p:tav fmla="" tm="0">
                                          <p:val>
                                            <p:strVal val="#ppt_x-1"/>
                                          </p:val>
                                        </p:tav>
                                        <p:tav fmla="" tm="100000">
                                          <p:val>
                                            <p:strVal val="#ppt_x"/>
                                          </p:val>
                                        </p:tav>
                                      </p:tavLst>
                                    </p:anim>
                                  </p:childTnLst>
                                </p:cTn>
                              </p:par>
                            </p:childTnLst>
                          </p:cTn>
                        </p:par>
                        <p:par>
                          <p:cTn fill="hold">
                            <p:stCondLst>
                              <p:cond delay="9600"/>
                            </p:stCondLst>
                            <p:childTnLst>
                              <p:par>
                                <p:cTn fill="hold" nodeType="afterEffect" presetClass="entr" presetID="2" presetSubtype="2">
                                  <p:stCondLst>
                                    <p:cond delay="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700"/>
                                        <p:tgtEl>
                                          <p:spTgt spid="18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88"/>
                                        </p:tgtEl>
                                        <p:attrNameLst>
                                          <p:attrName>style.visibility</p:attrName>
                                        </p:attrNameLst>
                                      </p:cBhvr>
                                      <p:to>
                                        <p:strVal val="visible"/>
                                      </p:to>
                                    </p:set>
                                    <p:anim calcmode="lin" valueType="num">
                                      <p:cBhvr additive="base">
                                        <p:cTn dur="800"/>
                                        <p:tgtEl>
                                          <p:spTgt spid="188"/>
                                        </p:tgtEl>
                                        <p:attrNameLst>
                                          <p:attrName>ppt_x</p:attrName>
                                        </p:attrNameLst>
                                      </p:cBhvr>
                                      <p:tavLst>
                                        <p:tav fmla="" tm="0">
                                          <p:val>
                                            <p:strVal val="#ppt_x+1"/>
                                          </p:val>
                                        </p:tav>
                                        <p:tav fmla="" tm="100000">
                                          <p:val>
                                            <p:strVal val="#ppt_x"/>
                                          </p:val>
                                        </p:tav>
                                      </p:tavLst>
                                    </p:anim>
                                  </p:childTnLst>
                                </p:cTn>
                              </p:par>
                            </p:childTnLst>
                          </p:cTn>
                        </p:par>
                        <p:par>
                          <p:cTn fill="hold">
                            <p:stCondLst>
                              <p:cond delay="10400"/>
                            </p:stCondLst>
                            <p:childTnLst>
                              <p:par>
                                <p:cTn fill="hold" nodeType="afterEffect" presetClass="entr" presetID="2" presetSubtype="2">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900"/>
                                        <p:tgtEl>
                                          <p:spTgt spid="19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95"/>
                                        </p:tgtEl>
                                        <p:attrNameLst>
                                          <p:attrName>style.visibility</p:attrName>
                                        </p:attrNameLst>
                                      </p:cBhvr>
                                      <p:to>
                                        <p:strVal val="visible"/>
                                      </p:to>
                                    </p:set>
                                    <p:anim calcmode="lin" valueType="num">
                                      <p:cBhvr additive="base">
                                        <p:cTn dur="1000"/>
                                        <p:tgtEl>
                                          <p:spTgt spid="195"/>
                                        </p:tgtEl>
                                        <p:attrNameLst>
                                          <p:attrName>ppt_x</p:attrName>
                                        </p:attrNameLst>
                                      </p:cBhvr>
                                      <p:tavLst>
                                        <p:tav fmla="" tm="0">
                                          <p:val>
                                            <p:strVal val="#ppt_x+1"/>
                                          </p:val>
                                        </p:tav>
                                        <p:tav fmla="" tm="100000">
                                          <p:val>
                                            <p:strVal val="#ppt_x"/>
                                          </p:val>
                                        </p:tav>
                                      </p:tavLst>
                                    </p:anim>
                                  </p:childTnLst>
                                </p:cTn>
                              </p:par>
                            </p:childTnLst>
                          </p:cTn>
                        </p:par>
                        <p:par>
                          <p:cTn fill="hold">
                            <p:stCondLst>
                              <p:cond delay="11400"/>
                            </p:stCondLst>
                            <p:childTnLst>
                              <p:par>
                                <p:cTn fill="hold" nodeType="afterEffect" presetClass="entr" presetID="23" presetSubtype="16">
                                  <p:stCondLst>
                                    <p:cond delay="0"/>
                                  </p:stCondLst>
                                  <p:childTnLst>
                                    <p:set>
                                      <p:cBhvr>
                                        <p:cTn dur="1" fill="hold">
                                          <p:stCondLst>
                                            <p:cond delay="0"/>
                                          </p:stCondLst>
                                        </p:cTn>
                                        <p:tgtEl>
                                          <p:spTgt spid="197"/>
                                        </p:tgtEl>
                                        <p:attrNameLst>
                                          <p:attrName>style.visibility</p:attrName>
                                        </p:attrNameLst>
                                      </p:cBhvr>
                                      <p:to>
                                        <p:strVal val="visible"/>
                                      </p:to>
                                    </p:set>
                                    <p:anim calcmode="lin" valueType="num">
                                      <p:cBhvr additive="base">
                                        <p:cTn dur="1500"/>
                                        <p:tgtEl>
                                          <p:spTgt spid="197"/>
                                        </p:tgtEl>
                                        <p:attrNameLst>
                                          <p:attrName>ppt_w</p:attrName>
                                        </p:attrNameLst>
                                      </p:cBhvr>
                                      <p:tavLst>
                                        <p:tav fmla="" tm="0">
                                          <p:val>
                                            <p:strVal val="0"/>
                                          </p:val>
                                        </p:tav>
                                        <p:tav fmla="" tm="100000">
                                          <p:val>
                                            <p:strVal val="#ppt_w"/>
                                          </p:val>
                                        </p:tav>
                                      </p:tavLst>
                                    </p:anim>
                                    <p:anim calcmode="lin" valueType="num">
                                      <p:cBhvr additive="base">
                                        <p:cTn dur="1500"/>
                                        <p:tgtEl>
                                          <p:spTgt spid="197"/>
                                        </p:tgtEl>
                                        <p:attrNameLst>
                                          <p:attrName>ppt_h</p:attrName>
                                        </p:attrNameLst>
                                      </p:cBhvr>
                                      <p:tavLst>
                                        <p:tav fmla="" tm="0">
                                          <p:val>
                                            <p:strVal val="0"/>
                                          </p:val>
                                        </p:tav>
                                        <p:tav fmla="" tm="100000">
                                          <p:val>
                                            <p:strVal val="#ppt_h"/>
                                          </p:val>
                                        </p:tav>
                                      </p:tavLst>
                                    </p:anim>
                                  </p:childTnLst>
                                </p:cTn>
                              </p:par>
                            </p:childTnLst>
                          </p:cTn>
                        </p:par>
                        <p:par>
                          <p:cTn fill="hold">
                            <p:stCondLst>
                              <p:cond delay="12900"/>
                            </p:stCondLst>
                            <p:childTnLst>
                              <p:par>
                                <p:cTn fill="hold" nodeType="afterEffect" presetClass="entr" presetID="2" presetSubtype="4">
                                  <p:stCondLst>
                                    <p:cond delay="0"/>
                                  </p:stCondLst>
                                  <p:childTnLst>
                                    <p:set>
                                      <p:cBhvr>
                                        <p:cTn dur="1" fill="hold">
                                          <p:stCondLst>
                                            <p:cond delay="0"/>
                                          </p:stCondLst>
                                        </p:cTn>
                                        <p:tgtEl>
                                          <p:spTgt spid="198"/>
                                        </p:tgtEl>
                                        <p:attrNameLst>
                                          <p:attrName>style.visibility</p:attrName>
                                        </p:attrNameLst>
                                      </p:cBhvr>
                                      <p:to>
                                        <p:strVal val="visible"/>
                                      </p:to>
                                    </p:set>
                                    <p:anim calcmode="lin" valueType="num">
                                      <p:cBhvr additive="base">
                                        <p:cTn dur="2000"/>
                                        <p:tgtEl>
                                          <p:spTgt spid="19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pic>
        <p:nvPicPr>
          <p:cNvPr id="203" name="Google Shape;203;p26"/>
          <p:cNvPicPr preferRelativeResize="0"/>
          <p:nvPr/>
        </p:nvPicPr>
        <p:blipFill>
          <a:blip r:embed="rId3">
            <a:alphaModFix/>
          </a:blip>
          <a:stretch>
            <a:fillRect/>
          </a:stretch>
        </p:blipFill>
        <p:spPr>
          <a:xfrm>
            <a:off x="311700" y="1017725"/>
            <a:ext cx="8160749" cy="2426976"/>
          </a:xfrm>
          <a:prstGeom prst="rect">
            <a:avLst/>
          </a:prstGeom>
          <a:noFill/>
          <a:ln>
            <a:noFill/>
          </a:ln>
        </p:spPr>
      </p:pic>
      <p:sp>
        <p:nvSpPr>
          <p:cNvPr id="204" name="Google Shape;20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a:t>Airflow Web UI - Gantt chart</a:t>
            </a:r>
            <a:endParaRPr/>
          </a:p>
        </p:txBody>
      </p:sp>
      <p:sp>
        <p:nvSpPr>
          <p:cNvPr id="205" name="Google Shape;205;p26"/>
          <p:cNvSpPr txBox="1"/>
          <p:nvPr>
            <p:ph idx="12" type="sldNum"/>
          </p:nvPr>
        </p:nvSpPr>
        <p:spPr>
          <a:xfrm>
            <a:off x="8197050" y="4568875"/>
            <a:ext cx="824100" cy="48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hu" sz="1800"/>
              <a:t>12/13</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a:t>Airflow Web UI - Logs</a:t>
            </a:r>
            <a:endParaRPr/>
          </a:p>
        </p:txBody>
      </p:sp>
      <p:pic>
        <p:nvPicPr>
          <p:cNvPr id="211" name="Google Shape;211;p27"/>
          <p:cNvPicPr preferRelativeResize="0"/>
          <p:nvPr/>
        </p:nvPicPr>
        <p:blipFill rotWithShape="1">
          <a:blip r:embed="rId3">
            <a:alphaModFix/>
          </a:blip>
          <a:srcRect b="20785" l="0" r="0" t="0"/>
          <a:stretch/>
        </p:blipFill>
        <p:spPr>
          <a:xfrm>
            <a:off x="3972075" y="390775"/>
            <a:ext cx="4866676" cy="4117826"/>
          </a:xfrm>
          <a:prstGeom prst="rect">
            <a:avLst/>
          </a:prstGeom>
          <a:noFill/>
          <a:ln>
            <a:noFill/>
          </a:ln>
        </p:spPr>
      </p:pic>
      <p:pic>
        <p:nvPicPr>
          <p:cNvPr id="212" name="Google Shape;212;p27"/>
          <p:cNvPicPr preferRelativeResize="0"/>
          <p:nvPr/>
        </p:nvPicPr>
        <p:blipFill>
          <a:blip r:embed="rId4">
            <a:alphaModFix/>
          </a:blip>
          <a:stretch>
            <a:fillRect/>
          </a:stretch>
        </p:blipFill>
        <p:spPr>
          <a:xfrm>
            <a:off x="311701" y="1165251"/>
            <a:ext cx="8160749" cy="1142299"/>
          </a:xfrm>
          <a:prstGeom prst="rect">
            <a:avLst/>
          </a:prstGeom>
          <a:noFill/>
          <a:ln>
            <a:noFill/>
          </a:ln>
        </p:spPr>
      </p:pic>
      <p:sp>
        <p:nvSpPr>
          <p:cNvPr id="213" name="Google Shape;213;p27"/>
          <p:cNvSpPr txBox="1"/>
          <p:nvPr>
            <p:ph idx="12" type="sldNum"/>
          </p:nvPr>
        </p:nvSpPr>
        <p:spPr>
          <a:xfrm>
            <a:off x="8197050" y="4568875"/>
            <a:ext cx="824100" cy="48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hu" sz="1800"/>
              <a:t>13/13</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3100"/>
                                        <p:tgtEl>
                                          <p:spTgt spid="211"/>
                                        </p:tgtEl>
                                      </p:cBhvr>
                                    </p:animEffect>
                                    <p:set>
                                      <p:cBhvr>
                                        <p:cTn dur="1" fill="hold">
                                          <p:stCondLst>
                                            <p:cond delay="3100"/>
                                          </p:stCondLst>
                                        </p:cTn>
                                        <p:tgtEl>
                                          <p:spTgt spid="21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23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a:t>Links</a:t>
            </a:r>
            <a:endParaRPr/>
          </a:p>
        </p:txBody>
      </p:sp>
      <p:sp>
        <p:nvSpPr>
          <p:cNvPr id="219" name="Google Shape;219;p28"/>
          <p:cNvSpPr txBox="1"/>
          <p:nvPr>
            <p:ph idx="1" type="body"/>
          </p:nvPr>
        </p:nvSpPr>
        <p:spPr>
          <a:xfrm>
            <a:off x="311700" y="1152475"/>
            <a:ext cx="8520600" cy="2314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hu" sz="2000" u="sng">
                <a:solidFill>
                  <a:schemeClr val="hlink"/>
                </a:solidFill>
                <a:hlinkClick r:id="rId3"/>
              </a:rPr>
              <a:t>https://airflow.apache.org/</a:t>
            </a:r>
            <a:endParaRPr sz="2000"/>
          </a:p>
          <a:p>
            <a:pPr indent="-355600" lvl="0" marL="457200" rtl="0" algn="l">
              <a:spcBef>
                <a:spcPts val="0"/>
              </a:spcBef>
              <a:spcAft>
                <a:spcPts val="0"/>
              </a:spcAft>
              <a:buSzPts val="2000"/>
              <a:buChar char="●"/>
            </a:pPr>
            <a:r>
              <a:rPr lang="hu" sz="2000" u="sng">
                <a:solidFill>
                  <a:schemeClr val="hlink"/>
                </a:solidFill>
                <a:hlinkClick r:id="rId4"/>
              </a:rPr>
              <a:t>https://hub.docker.com/r/apache/airflow</a:t>
            </a:r>
            <a:endParaRPr sz="2000"/>
          </a:p>
          <a:p>
            <a:pPr indent="-355600" lvl="0" marL="457200" rtl="0" algn="l">
              <a:spcBef>
                <a:spcPts val="0"/>
              </a:spcBef>
              <a:spcAft>
                <a:spcPts val="0"/>
              </a:spcAft>
              <a:buSzPts val="2000"/>
              <a:buChar char="●"/>
            </a:pPr>
            <a:r>
              <a:rPr lang="hu" sz="2000" u="sng">
                <a:solidFill>
                  <a:schemeClr val="hlink"/>
                </a:solidFill>
                <a:hlinkClick r:id="rId5"/>
              </a:rPr>
              <a:t>http://michal.karzynski.pl/blog/2017/03/19/developing-workflows-with-apache-airflow/</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ctrTitle"/>
          </p:nvPr>
        </p:nvSpPr>
        <p:spPr>
          <a:xfrm>
            <a:off x="311708" y="1049375"/>
            <a:ext cx="8520600" cy="20526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hu" sz="6000"/>
              <a:t>Using Airflow as an Orchestrator for microservices</a:t>
            </a:r>
            <a:endParaRPr sz="6000"/>
          </a:p>
        </p:txBody>
      </p:sp>
      <p:sp>
        <p:nvSpPr>
          <p:cNvPr id="63" name="Google Shape;63;p14"/>
          <p:cNvSpPr txBox="1"/>
          <p:nvPr>
            <p:ph idx="1" type="subTitle"/>
          </p:nvPr>
        </p:nvSpPr>
        <p:spPr>
          <a:xfrm>
            <a:off x="159300" y="3215125"/>
            <a:ext cx="39984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hu" sz="3600"/>
              <a:t>Archiving at OSA</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a:t>What are microservices?</a:t>
            </a:r>
            <a:endParaRPr/>
          </a:p>
        </p:txBody>
      </p:sp>
      <p:sp>
        <p:nvSpPr>
          <p:cNvPr id="69" name="Google Shape;69;p15"/>
          <p:cNvSpPr txBox="1"/>
          <p:nvPr>
            <p:ph idx="12" type="sldNum"/>
          </p:nvPr>
        </p:nvSpPr>
        <p:spPr>
          <a:xfrm>
            <a:off x="8284672" y="4568878"/>
            <a:ext cx="736500" cy="48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hu" sz="1800"/>
              <a:t>1/13</a:t>
            </a:r>
            <a:endParaRPr sz="1800"/>
          </a:p>
        </p:txBody>
      </p:sp>
      <p:sp>
        <p:nvSpPr>
          <p:cNvPr id="70" name="Google Shape;70;p15"/>
          <p:cNvSpPr txBox="1"/>
          <p:nvPr>
            <p:ph idx="1" type="body"/>
          </p:nvPr>
        </p:nvSpPr>
        <p:spPr>
          <a:xfrm>
            <a:off x="311700" y="1152475"/>
            <a:ext cx="6946200" cy="3416400"/>
          </a:xfrm>
          <a:prstGeom prst="rect">
            <a:avLst/>
          </a:prstGeom>
        </p:spPr>
        <p:txBody>
          <a:bodyPr anchorCtr="0" anchor="t" bIns="91425" lIns="91425" spcFirstLastPara="1" rIns="91425" wrap="square" tIns="91425">
            <a:noAutofit/>
          </a:bodyPr>
          <a:lstStyle/>
          <a:p>
            <a:pPr indent="-355600" lvl="0" marL="457200" marR="0" rtl="0" algn="l">
              <a:lnSpc>
                <a:spcPct val="115000"/>
              </a:lnSpc>
              <a:spcBef>
                <a:spcPts val="0"/>
              </a:spcBef>
              <a:spcAft>
                <a:spcPts val="0"/>
              </a:spcAft>
              <a:buSzPts val="2000"/>
              <a:buChar char="●"/>
            </a:pPr>
            <a:r>
              <a:rPr lang="hu" sz="2000">
                <a:highlight>
                  <a:srgbClr val="FFFFFF"/>
                </a:highlight>
              </a:rPr>
              <a:t>Architectural style</a:t>
            </a:r>
            <a:endParaRPr sz="2000">
              <a:highlight>
                <a:srgbClr val="FFFFFF"/>
              </a:highlight>
            </a:endParaRPr>
          </a:p>
          <a:p>
            <a:pPr indent="-355600" lvl="0" marL="457200" marR="0" rtl="0" algn="l">
              <a:lnSpc>
                <a:spcPct val="115000"/>
              </a:lnSpc>
              <a:spcBef>
                <a:spcPts val="0"/>
              </a:spcBef>
              <a:spcAft>
                <a:spcPts val="0"/>
              </a:spcAft>
              <a:buSzPts val="2000"/>
              <a:buChar char="●"/>
            </a:pPr>
            <a:r>
              <a:rPr lang="hu" sz="2000">
                <a:highlight>
                  <a:srgbClr val="FFFFFF"/>
                </a:highlight>
              </a:rPr>
              <a:t>Structures an application as a collection of services</a:t>
            </a:r>
            <a:endParaRPr sz="1400">
              <a:highlight>
                <a:srgbClr val="FFFFFF"/>
              </a:highlight>
            </a:endParaRPr>
          </a:p>
          <a:p>
            <a:pPr indent="-355600" lvl="0" marL="457200" marR="0" rtl="0" algn="l">
              <a:lnSpc>
                <a:spcPct val="115000"/>
              </a:lnSpc>
              <a:spcBef>
                <a:spcPts val="0"/>
              </a:spcBef>
              <a:spcAft>
                <a:spcPts val="0"/>
              </a:spcAft>
              <a:buSzPts val="2000"/>
              <a:buChar char="●"/>
            </a:pPr>
            <a:r>
              <a:rPr lang="hu" sz="2000">
                <a:highlight>
                  <a:srgbClr val="FFFFFF"/>
                </a:highlight>
              </a:rPr>
              <a:t>Highly maintainable and testable</a:t>
            </a:r>
            <a:endParaRPr sz="2000">
              <a:highlight>
                <a:srgbClr val="FFFFFF"/>
              </a:highlight>
            </a:endParaRPr>
          </a:p>
          <a:p>
            <a:pPr indent="-355600" lvl="0" marL="457200" marR="0" rtl="0" algn="l">
              <a:lnSpc>
                <a:spcPct val="115000"/>
              </a:lnSpc>
              <a:spcBef>
                <a:spcPts val="0"/>
              </a:spcBef>
              <a:spcAft>
                <a:spcPts val="0"/>
              </a:spcAft>
              <a:buSzPts val="2000"/>
              <a:buChar char="●"/>
            </a:pPr>
            <a:r>
              <a:rPr lang="hu" sz="2000">
                <a:highlight>
                  <a:srgbClr val="FFFFFF"/>
                </a:highlight>
              </a:rPr>
              <a:t>Loosely coupled</a:t>
            </a:r>
            <a:endParaRPr sz="2000">
              <a:highlight>
                <a:srgbClr val="FFFFFF"/>
              </a:highlight>
            </a:endParaRPr>
          </a:p>
          <a:p>
            <a:pPr indent="-355600" lvl="0" marL="457200" marR="0" rtl="0" algn="l">
              <a:lnSpc>
                <a:spcPct val="115000"/>
              </a:lnSpc>
              <a:spcBef>
                <a:spcPts val="0"/>
              </a:spcBef>
              <a:spcAft>
                <a:spcPts val="0"/>
              </a:spcAft>
              <a:buSzPts val="2000"/>
              <a:buChar char="●"/>
            </a:pPr>
            <a:r>
              <a:rPr lang="hu" sz="2000">
                <a:highlight>
                  <a:srgbClr val="FFFFFF"/>
                </a:highlight>
              </a:rPr>
              <a:t>Independently deployable</a:t>
            </a:r>
            <a:endParaRPr sz="2000">
              <a:highlight>
                <a:srgbClr val="FFFFFF"/>
              </a:highlight>
            </a:endParaRPr>
          </a:p>
          <a:p>
            <a:pPr indent="-355600" lvl="0" marL="457200" marR="0" rtl="0" algn="l">
              <a:lnSpc>
                <a:spcPct val="115000"/>
              </a:lnSpc>
              <a:spcBef>
                <a:spcPts val="0"/>
              </a:spcBef>
              <a:spcAft>
                <a:spcPts val="0"/>
              </a:spcAft>
              <a:buSzPts val="2000"/>
              <a:buChar char="●"/>
            </a:pPr>
            <a:r>
              <a:rPr lang="hu" sz="2000">
                <a:highlight>
                  <a:srgbClr val="FFFFFF"/>
                </a:highlight>
              </a:rPr>
              <a:t>Communication through transactions</a:t>
            </a:r>
            <a:endParaRPr sz="2000">
              <a:highlight>
                <a:srgbClr val="FFFFFF"/>
              </a:highlight>
            </a:endParaRPr>
          </a:p>
          <a:p>
            <a:pPr indent="-355600" lvl="0" marL="457200" marR="0" rtl="0" algn="l">
              <a:lnSpc>
                <a:spcPct val="115000"/>
              </a:lnSpc>
              <a:spcBef>
                <a:spcPts val="0"/>
              </a:spcBef>
              <a:spcAft>
                <a:spcPts val="0"/>
              </a:spcAft>
              <a:buSzPts val="2000"/>
              <a:buChar char="●"/>
            </a:pPr>
            <a:r>
              <a:rPr lang="hu" sz="2000">
                <a:highlight>
                  <a:srgbClr val="FFFFFF"/>
                </a:highlight>
              </a:rPr>
              <a:t>Could be scaled separately and independently</a:t>
            </a:r>
            <a:endParaRPr sz="2000">
              <a:highlight>
                <a:srgbClr val="FFFFFF"/>
              </a:highlight>
            </a:endParaRPr>
          </a:p>
        </p:txBody>
      </p:sp>
      <p:pic>
        <p:nvPicPr>
          <p:cNvPr id="71" name="Google Shape;71;p15"/>
          <p:cNvPicPr preferRelativeResize="0"/>
          <p:nvPr/>
        </p:nvPicPr>
        <p:blipFill>
          <a:blip r:embed="rId3">
            <a:alphaModFix/>
          </a:blip>
          <a:stretch>
            <a:fillRect/>
          </a:stretch>
        </p:blipFill>
        <p:spPr>
          <a:xfrm>
            <a:off x="6587875" y="445025"/>
            <a:ext cx="2244425" cy="1468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a:t>Workflow tools </a:t>
            </a:r>
            <a:endParaRPr/>
          </a:p>
        </p:txBody>
      </p:sp>
      <p:sp>
        <p:nvSpPr>
          <p:cNvPr id="77" name="Google Shape;77;p16"/>
          <p:cNvSpPr txBox="1"/>
          <p:nvPr>
            <p:ph idx="1" type="body"/>
          </p:nvPr>
        </p:nvSpPr>
        <p:spPr>
          <a:xfrm>
            <a:off x="311700" y="1152475"/>
            <a:ext cx="5359800" cy="1501500"/>
          </a:xfrm>
          <a:prstGeom prst="rect">
            <a:avLst/>
          </a:prstGeom>
        </p:spPr>
        <p:txBody>
          <a:bodyPr anchorCtr="0" anchor="t" bIns="91425" lIns="91425" spcFirstLastPara="1" rIns="91425" wrap="square" tIns="91425">
            <a:noAutofit/>
          </a:bodyPr>
          <a:lstStyle/>
          <a:p>
            <a:pPr indent="-355600" lvl="0" marL="457200" marR="0" rtl="0" algn="l">
              <a:lnSpc>
                <a:spcPct val="115000"/>
              </a:lnSpc>
              <a:spcBef>
                <a:spcPts val="0"/>
              </a:spcBef>
              <a:spcAft>
                <a:spcPts val="0"/>
              </a:spcAft>
              <a:buSzPts val="2000"/>
              <a:buChar char="●"/>
            </a:pPr>
            <a:r>
              <a:rPr lang="hu" sz="2000"/>
              <a:t>There is quite a lot...</a:t>
            </a:r>
            <a:endParaRPr sz="2000"/>
          </a:p>
          <a:p>
            <a:pPr indent="-355600" lvl="0" marL="457200" marR="0" rtl="0" algn="l">
              <a:lnSpc>
                <a:spcPct val="115000"/>
              </a:lnSpc>
              <a:spcBef>
                <a:spcPts val="0"/>
              </a:spcBef>
              <a:spcAft>
                <a:spcPts val="0"/>
              </a:spcAft>
              <a:buSzPts val="2000"/>
              <a:buChar char="●"/>
            </a:pPr>
            <a:r>
              <a:rPr lang="hu" sz="2000"/>
              <a:t>They are for various purposes</a:t>
            </a:r>
            <a:endParaRPr sz="2000"/>
          </a:p>
          <a:p>
            <a:pPr indent="-355600" lvl="0" marL="457200" marR="0" rtl="0" algn="l">
              <a:lnSpc>
                <a:spcPct val="115000"/>
              </a:lnSpc>
              <a:spcBef>
                <a:spcPts val="0"/>
              </a:spcBef>
              <a:spcAft>
                <a:spcPts val="0"/>
              </a:spcAft>
              <a:buSzPts val="2000"/>
              <a:buChar char="●"/>
            </a:pPr>
            <a:r>
              <a:rPr lang="hu" sz="2000"/>
              <a:t>Why is one better or favourable than the other?</a:t>
            </a:r>
            <a:endParaRPr sz="2000"/>
          </a:p>
        </p:txBody>
      </p:sp>
      <p:pic>
        <p:nvPicPr>
          <p:cNvPr id="78" name="Google Shape;78;p16"/>
          <p:cNvPicPr preferRelativeResize="0"/>
          <p:nvPr/>
        </p:nvPicPr>
        <p:blipFill>
          <a:blip r:embed="rId3">
            <a:alphaModFix/>
          </a:blip>
          <a:stretch>
            <a:fillRect/>
          </a:stretch>
        </p:blipFill>
        <p:spPr>
          <a:xfrm>
            <a:off x="5739950" y="826025"/>
            <a:ext cx="2199101" cy="1009650"/>
          </a:xfrm>
          <a:prstGeom prst="rect">
            <a:avLst/>
          </a:prstGeom>
          <a:noFill/>
          <a:ln>
            <a:noFill/>
          </a:ln>
        </p:spPr>
      </p:pic>
      <p:pic>
        <p:nvPicPr>
          <p:cNvPr id="79" name="Google Shape;79;p16"/>
          <p:cNvPicPr preferRelativeResize="0"/>
          <p:nvPr/>
        </p:nvPicPr>
        <p:blipFill>
          <a:blip r:embed="rId4">
            <a:alphaModFix/>
          </a:blip>
          <a:stretch>
            <a:fillRect/>
          </a:stretch>
        </p:blipFill>
        <p:spPr>
          <a:xfrm>
            <a:off x="5739950" y="1948600"/>
            <a:ext cx="2257425" cy="771525"/>
          </a:xfrm>
          <a:prstGeom prst="rect">
            <a:avLst/>
          </a:prstGeom>
          <a:noFill/>
          <a:ln>
            <a:noFill/>
          </a:ln>
        </p:spPr>
      </p:pic>
      <p:pic>
        <p:nvPicPr>
          <p:cNvPr id="80" name="Google Shape;80;p16"/>
          <p:cNvPicPr preferRelativeResize="0"/>
          <p:nvPr/>
        </p:nvPicPr>
        <p:blipFill>
          <a:blip r:embed="rId5">
            <a:alphaModFix/>
          </a:blip>
          <a:stretch>
            <a:fillRect/>
          </a:stretch>
        </p:blipFill>
        <p:spPr>
          <a:xfrm>
            <a:off x="845100" y="2764825"/>
            <a:ext cx="3999899" cy="1545226"/>
          </a:xfrm>
          <a:prstGeom prst="rect">
            <a:avLst/>
          </a:prstGeom>
          <a:noFill/>
          <a:ln>
            <a:noFill/>
          </a:ln>
        </p:spPr>
      </p:pic>
      <p:pic>
        <p:nvPicPr>
          <p:cNvPr id="81" name="Google Shape;81;p16"/>
          <p:cNvPicPr preferRelativeResize="0"/>
          <p:nvPr/>
        </p:nvPicPr>
        <p:blipFill>
          <a:blip r:embed="rId6">
            <a:alphaModFix/>
          </a:blip>
          <a:stretch>
            <a:fillRect/>
          </a:stretch>
        </p:blipFill>
        <p:spPr>
          <a:xfrm>
            <a:off x="5739950" y="2833050"/>
            <a:ext cx="2337800" cy="1248762"/>
          </a:xfrm>
          <a:prstGeom prst="rect">
            <a:avLst/>
          </a:prstGeom>
          <a:noFill/>
          <a:ln>
            <a:noFill/>
          </a:ln>
        </p:spPr>
      </p:pic>
      <p:sp>
        <p:nvSpPr>
          <p:cNvPr id="82" name="Google Shape;82;p16"/>
          <p:cNvSpPr txBox="1"/>
          <p:nvPr>
            <p:ph idx="12" type="sldNum"/>
          </p:nvPr>
        </p:nvSpPr>
        <p:spPr>
          <a:xfrm>
            <a:off x="8284672" y="4568878"/>
            <a:ext cx="736500" cy="48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hu" sz="1800"/>
              <a:t>2</a:t>
            </a:r>
            <a:r>
              <a:rPr lang="hu" sz="1800"/>
              <a:t>/13</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1000"/>
                                        <p:tgtEl>
                                          <p:spTgt spid="78"/>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1000"/>
                                        <p:tgtEl>
                                          <p:spTgt spid="79"/>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900"/>
                                        <p:tgtEl>
                                          <p:spTgt spid="81"/>
                                        </p:tgtEl>
                                        <p:attrNameLst>
                                          <p:attrName>ppt_x</p:attrName>
                                        </p:attrNameLst>
                                      </p:cBhvr>
                                      <p:tavLst>
                                        <p:tav fmla="" tm="0">
                                          <p:val>
                                            <p:strVal val="#ppt_x+1"/>
                                          </p:val>
                                        </p:tav>
                                        <p:tav fmla="" tm="100000">
                                          <p:val>
                                            <p:strVal val="#ppt_x"/>
                                          </p:val>
                                        </p:tav>
                                      </p:tavLst>
                                    </p:anim>
                                  </p:childTnLst>
                                </p:cTn>
                              </p:par>
                            </p:childTnLst>
                          </p:cTn>
                        </p:par>
                        <p:par>
                          <p:cTn fill="hold">
                            <p:stCondLst>
                              <p:cond delay="3900"/>
                            </p:stCondLst>
                            <p:childTnLst>
                              <p:par>
                                <p:cTn fill="hold" nodeType="afterEffect" presetClass="entr" presetID="2" presetSubtype="8">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500"/>
                                        <p:tgtEl>
                                          <p:spTgt spid="8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a:t>T</a:t>
            </a:r>
            <a:r>
              <a:rPr lang="hu"/>
              <a:t>he process of choosing</a:t>
            </a:r>
            <a:endParaRPr/>
          </a:p>
        </p:txBody>
      </p:sp>
      <p:sp>
        <p:nvSpPr>
          <p:cNvPr id="88" name="Google Shape;88;p17"/>
          <p:cNvSpPr txBox="1"/>
          <p:nvPr>
            <p:ph idx="1" type="body"/>
          </p:nvPr>
        </p:nvSpPr>
        <p:spPr>
          <a:xfrm>
            <a:off x="311700" y="1152475"/>
            <a:ext cx="5731200" cy="34164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hu" sz="2000"/>
              <a:t>Uses workflow as a broader sense</a:t>
            </a:r>
            <a:endParaRPr sz="2000"/>
          </a:p>
          <a:p>
            <a:pPr indent="-355600" lvl="0" marL="457200" rtl="0" algn="l">
              <a:lnSpc>
                <a:spcPct val="115000"/>
              </a:lnSpc>
              <a:spcBef>
                <a:spcPts val="0"/>
              </a:spcBef>
              <a:spcAft>
                <a:spcPts val="0"/>
              </a:spcAft>
              <a:buSzPts val="2000"/>
              <a:buChar char="●"/>
            </a:pPr>
            <a:r>
              <a:rPr lang="hu" sz="2000"/>
              <a:t>Good (visual) monitoring</a:t>
            </a:r>
            <a:endParaRPr sz="2000"/>
          </a:p>
          <a:p>
            <a:pPr indent="-355600" lvl="1" marL="914400" rtl="0" algn="l">
              <a:lnSpc>
                <a:spcPct val="115000"/>
              </a:lnSpc>
              <a:spcBef>
                <a:spcPts val="0"/>
              </a:spcBef>
              <a:spcAft>
                <a:spcPts val="0"/>
              </a:spcAft>
              <a:buSzPts val="2000"/>
              <a:buChar char="○"/>
            </a:pPr>
            <a:r>
              <a:rPr lang="hu" sz="2000"/>
              <a:t>Alerts</a:t>
            </a:r>
            <a:endParaRPr sz="2000"/>
          </a:p>
          <a:p>
            <a:pPr indent="-355600" lvl="1" marL="914400" rtl="0" algn="l">
              <a:spcBef>
                <a:spcPts val="0"/>
              </a:spcBef>
              <a:spcAft>
                <a:spcPts val="0"/>
              </a:spcAft>
              <a:buSzPts val="2000"/>
              <a:buChar char="○"/>
            </a:pPr>
            <a:r>
              <a:rPr lang="hu" sz="2000"/>
              <a:t>Email notification</a:t>
            </a:r>
            <a:endParaRPr sz="2000"/>
          </a:p>
          <a:p>
            <a:pPr indent="-355600" lvl="1" marL="914400" rtl="0" algn="l">
              <a:spcBef>
                <a:spcPts val="0"/>
              </a:spcBef>
              <a:spcAft>
                <a:spcPts val="0"/>
              </a:spcAft>
              <a:buSzPts val="2000"/>
              <a:buChar char="○"/>
            </a:pPr>
            <a:r>
              <a:rPr lang="hu" sz="2000"/>
              <a:t>Charts</a:t>
            </a:r>
            <a:endParaRPr sz="2000"/>
          </a:p>
          <a:p>
            <a:pPr indent="-355600" lvl="1" marL="914400" rtl="0" algn="l">
              <a:spcBef>
                <a:spcPts val="0"/>
              </a:spcBef>
              <a:spcAft>
                <a:spcPts val="0"/>
              </a:spcAft>
              <a:buSzPts val="2000"/>
              <a:buChar char="○"/>
            </a:pPr>
            <a:r>
              <a:rPr lang="hu" sz="2000"/>
              <a:t>Error checking</a:t>
            </a:r>
            <a:endParaRPr sz="2000"/>
          </a:p>
          <a:p>
            <a:pPr indent="-355600" lvl="0" marL="457200" rtl="0" algn="l">
              <a:spcBef>
                <a:spcPts val="0"/>
              </a:spcBef>
              <a:spcAft>
                <a:spcPts val="0"/>
              </a:spcAft>
              <a:buSzPts val="2000"/>
              <a:buChar char="●"/>
            </a:pPr>
            <a:r>
              <a:rPr lang="hu" sz="2000"/>
              <a:t>Has a good documentation / community behind</a:t>
            </a:r>
            <a:endParaRPr sz="2000"/>
          </a:p>
          <a:p>
            <a:pPr indent="-355600" lvl="0" marL="457200" rtl="0" algn="l">
              <a:spcBef>
                <a:spcPts val="0"/>
              </a:spcBef>
              <a:spcAft>
                <a:spcPts val="0"/>
              </a:spcAft>
              <a:buSzPts val="2000"/>
              <a:buChar char="●"/>
            </a:pPr>
            <a:r>
              <a:rPr lang="hu" sz="2000"/>
              <a:t>[Open source]</a:t>
            </a:r>
            <a:endParaRPr sz="2000"/>
          </a:p>
        </p:txBody>
      </p:sp>
      <p:pic>
        <p:nvPicPr>
          <p:cNvPr id="89" name="Google Shape;89;p17"/>
          <p:cNvPicPr preferRelativeResize="0"/>
          <p:nvPr/>
        </p:nvPicPr>
        <p:blipFill>
          <a:blip r:embed="rId3">
            <a:alphaModFix/>
          </a:blip>
          <a:stretch>
            <a:fillRect/>
          </a:stretch>
        </p:blipFill>
        <p:spPr>
          <a:xfrm>
            <a:off x="6842675" y="445025"/>
            <a:ext cx="1943701" cy="2998828"/>
          </a:xfrm>
          <a:prstGeom prst="rect">
            <a:avLst/>
          </a:prstGeom>
          <a:noFill/>
          <a:ln>
            <a:noFill/>
          </a:ln>
        </p:spPr>
      </p:pic>
      <p:pic>
        <p:nvPicPr>
          <p:cNvPr id="90" name="Google Shape;90;p17"/>
          <p:cNvPicPr preferRelativeResize="0"/>
          <p:nvPr/>
        </p:nvPicPr>
        <p:blipFill>
          <a:blip r:embed="rId4">
            <a:alphaModFix/>
          </a:blip>
          <a:stretch>
            <a:fillRect/>
          </a:stretch>
        </p:blipFill>
        <p:spPr>
          <a:xfrm>
            <a:off x="0" y="186598"/>
            <a:ext cx="9144000" cy="2331904"/>
          </a:xfrm>
          <a:prstGeom prst="rect">
            <a:avLst/>
          </a:prstGeom>
          <a:noFill/>
          <a:ln>
            <a:noFill/>
          </a:ln>
        </p:spPr>
      </p:pic>
      <p:sp>
        <p:nvSpPr>
          <p:cNvPr id="91" name="Google Shape;91;p17"/>
          <p:cNvSpPr txBox="1"/>
          <p:nvPr>
            <p:ph idx="12" type="sldNum"/>
          </p:nvPr>
        </p:nvSpPr>
        <p:spPr>
          <a:xfrm>
            <a:off x="8284672" y="4568878"/>
            <a:ext cx="736500" cy="48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hu" sz="1800"/>
              <a:t>3</a:t>
            </a:r>
            <a:r>
              <a:rPr lang="hu" sz="1800"/>
              <a:t>/13</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1000"/>
                                        <p:tgtEl>
                                          <p:spTgt spid="9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a:t>About </a:t>
            </a:r>
            <a:r>
              <a:rPr lang="hu"/>
              <a:t>Airflow</a:t>
            </a:r>
            <a:endParaRPr/>
          </a:p>
        </p:txBody>
      </p:sp>
      <p:sp>
        <p:nvSpPr>
          <p:cNvPr id="97" name="Google Shape;97;p18"/>
          <p:cNvSpPr txBox="1"/>
          <p:nvPr>
            <p:ph idx="1" type="body"/>
          </p:nvPr>
        </p:nvSpPr>
        <p:spPr>
          <a:xfrm>
            <a:off x="311700" y="1204200"/>
            <a:ext cx="6576900" cy="2653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hu" sz="2000"/>
              <a:t>S</a:t>
            </a:r>
            <a:r>
              <a:rPr lang="hu" sz="2000"/>
              <a:t>tarted at Airbnb in October 2014</a:t>
            </a:r>
            <a:endParaRPr sz="2000"/>
          </a:p>
          <a:p>
            <a:pPr indent="0" lvl="0" marL="0" rtl="0" algn="l">
              <a:lnSpc>
                <a:spcPct val="115000"/>
              </a:lnSpc>
              <a:spcBef>
                <a:spcPts val="0"/>
              </a:spcBef>
              <a:spcAft>
                <a:spcPts val="0"/>
              </a:spcAft>
              <a:buNone/>
            </a:pPr>
            <a:r>
              <a:rPr lang="hu" sz="2000"/>
              <a:t>Written in Python</a:t>
            </a:r>
            <a:endParaRPr sz="2000"/>
          </a:p>
          <a:p>
            <a:pPr indent="0" lvl="0" marL="0" rtl="0" algn="l">
              <a:lnSpc>
                <a:spcPct val="115000"/>
              </a:lnSpc>
              <a:spcBef>
                <a:spcPts val="0"/>
              </a:spcBef>
              <a:spcAft>
                <a:spcPts val="0"/>
              </a:spcAft>
              <a:buNone/>
            </a:pPr>
            <a:r>
              <a:rPr lang="hu" sz="2000"/>
              <a:t>B</a:t>
            </a:r>
            <a:r>
              <a:rPr lang="hu" sz="2000"/>
              <a:t>ecoming an Apache Incubator project in March 2016</a:t>
            </a:r>
            <a:endParaRPr sz="2000"/>
          </a:p>
          <a:p>
            <a:pPr indent="0" lvl="0" marL="0" rtl="0" algn="l">
              <a:lnSpc>
                <a:spcPct val="115000"/>
              </a:lnSpc>
              <a:spcBef>
                <a:spcPts val="0"/>
              </a:spcBef>
              <a:spcAft>
                <a:spcPts val="0"/>
              </a:spcAft>
              <a:buNone/>
            </a:pPr>
            <a:r>
              <a:rPr lang="hu" sz="2000"/>
              <a:t>Top-Level Software Foundation project in January 2019.</a:t>
            </a:r>
            <a:endParaRPr sz="2000"/>
          </a:p>
        </p:txBody>
      </p:sp>
      <p:sp>
        <p:nvSpPr>
          <p:cNvPr id="98" name="Google Shape;98;p18"/>
          <p:cNvSpPr txBox="1"/>
          <p:nvPr/>
        </p:nvSpPr>
        <p:spPr>
          <a:xfrm>
            <a:off x="311700" y="4016150"/>
            <a:ext cx="4615500" cy="77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hu" sz="1200">
                <a:solidFill>
                  <a:srgbClr val="666666"/>
                </a:solidFill>
                <a:latin typeface="Montserrat"/>
                <a:ea typeface="Montserrat"/>
                <a:cs typeface="Montserrat"/>
                <a:sym typeface="Montserrat"/>
              </a:rPr>
              <a:t>source:</a:t>
            </a:r>
            <a:endParaRPr sz="1200">
              <a:solidFill>
                <a:srgbClr val="666666"/>
              </a:solidFill>
              <a:latin typeface="Montserrat"/>
              <a:ea typeface="Montserrat"/>
              <a:cs typeface="Montserrat"/>
              <a:sym typeface="Montserrat"/>
            </a:endParaRPr>
          </a:p>
          <a:p>
            <a:pPr indent="-304800" lvl="0" marL="457200" rtl="0" algn="l">
              <a:spcBef>
                <a:spcPts val="0"/>
              </a:spcBef>
              <a:spcAft>
                <a:spcPts val="0"/>
              </a:spcAft>
              <a:buSzPts val="1200"/>
              <a:buFont typeface="Montserrat"/>
              <a:buChar char="●"/>
            </a:pPr>
            <a:r>
              <a:rPr lang="hu" sz="1200" u="sng">
                <a:solidFill>
                  <a:schemeClr val="hlink"/>
                </a:solidFill>
                <a:latin typeface="Montserrat"/>
                <a:ea typeface="Montserrat"/>
                <a:cs typeface="Montserrat"/>
                <a:sym typeface="Montserrat"/>
                <a:hlinkClick r:id="rId3"/>
              </a:rPr>
              <a:t>https://en.wikipedia.org/wiki/Apache_Airflow</a:t>
            </a:r>
            <a:endParaRPr sz="1200">
              <a:solidFill>
                <a:srgbClr val="666666"/>
              </a:solidFill>
              <a:latin typeface="Montserrat"/>
              <a:ea typeface="Montserrat"/>
              <a:cs typeface="Montserrat"/>
              <a:sym typeface="Montserrat"/>
            </a:endParaRPr>
          </a:p>
          <a:p>
            <a:pPr indent="-304800" lvl="0" marL="457200" rtl="0" algn="l">
              <a:spcBef>
                <a:spcPts val="0"/>
              </a:spcBef>
              <a:spcAft>
                <a:spcPts val="0"/>
              </a:spcAft>
              <a:buClr>
                <a:srgbClr val="666666"/>
              </a:buClr>
              <a:buSzPts val="1200"/>
              <a:buFont typeface="Montserrat"/>
              <a:buChar char="●"/>
            </a:pPr>
            <a:r>
              <a:rPr lang="hu" sz="1200" u="sng">
                <a:solidFill>
                  <a:schemeClr val="hlink"/>
                </a:solidFill>
                <a:latin typeface="Montserrat"/>
                <a:ea typeface="Montserrat"/>
                <a:cs typeface="Montserrat"/>
                <a:sym typeface="Montserrat"/>
                <a:hlinkClick r:id="rId4"/>
              </a:rPr>
              <a:t>https://airflow.apache.org/</a:t>
            </a:r>
            <a:endParaRPr sz="1200">
              <a:solidFill>
                <a:srgbClr val="666666"/>
              </a:solidFill>
              <a:latin typeface="Montserrat"/>
              <a:ea typeface="Montserrat"/>
              <a:cs typeface="Montserrat"/>
              <a:sym typeface="Montserrat"/>
            </a:endParaRPr>
          </a:p>
        </p:txBody>
      </p:sp>
      <p:sp>
        <p:nvSpPr>
          <p:cNvPr id="99" name="Google Shape;99;p18"/>
          <p:cNvSpPr txBox="1"/>
          <p:nvPr>
            <p:ph idx="12" type="sldNum"/>
          </p:nvPr>
        </p:nvSpPr>
        <p:spPr>
          <a:xfrm>
            <a:off x="8284672" y="4568878"/>
            <a:ext cx="736500" cy="48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hu" sz="1800"/>
              <a:t>4</a:t>
            </a:r>
            <a:r>
              <a:rPr lang="hu" sz="1800"/>
              <a:t>/13</a:t>
            </a:r>
            <a:endParaRPr sz="1800"/>
          </a:p>
        </p:txBody>
      </p:sp>
      <p:pic>
        <p:nvPicPr>
          <p:cNvPr id="100" name="Google Shape;100;p18"/>
          <p:cNvPicPr preferRelativeResize="0"/>
          <p:nvPr/>
        </p:nvPicPr>
        <p:blipFill>
          <a:blip r:embed="rId5">
            <a:alphaModFix/>
          </a:blip>
          <a:stretch>
            <a:fillRect/>
          </a:stretch>
        </p:blipFill>
        <p:spPr>
          <a:xfrm>
            <a:off x="6842675" y="774125"/>
            <a:ext cx="1989625" cy="2174876"/>
          </a:xfrm>
          <a:prstGeom prst="rect">
            <a:avLst/>
          </a:prstGeom>
          <a:noFill/>
          <a:ln>
            <a:noFill/>
          </a:ln>
        </p:spPr>
      </p:pic>
      <p:pic>
        <p:nvPicPr>
          <p:cNvPr id="101" name="Google Shape;101;p18"/>
          <p:cNvPicPr preferRelativeResize="0"/>
          <p:nvPr/>
        </p:nvPicPr>
        <p:blipFill>
          <a:blip r:embed="rId6">
            <a:alphaModFix/>
          </a:blip>
          <a:stretch>
            <a:fillRect/>
          </a:stretch>
        </p:blipFill>
        <p:spPr>
          <a:xfrm>
            <a:off x="6888600" y="774125"/>
            <a:ext cx="1989625" cy="1989625"/>
          </a:xfrm>
          <a:prstGeom prst="rect">
            <a:avLst/>
          </a:prstGeom>
          <a:noFill/>
          <a:ln>
            <a:noFill/>
          </a:ln>
        </p:spPr>
      </p:pic>
      <p:pic>
        <p:nvPicPr>
          <p:cNvPr id="102" name="Google Shape;102;p18"/>
          <p:cNvPicPr preferRelativeResize="0"/>
          <p:nvPr/>
        </p:nvPicPr>
        <p:blipFill>
          <a:blip r:embed="rId7">
            <a:alphaModFix/>
          </a:blip>
          <a:stretch>
            <a:fillRect/>
          </a:stretch>
        </p:blipFill>
        <p:spPr>
          <a:xfrm>
            <a:off x="6980449" y="774124"/>
            <a:ext cx="1897775" cy="1845781"/>
          </a:xfrm>
          <a:prstGeom prst="rect">
            <a:avLst/>
          </a:prstGeom>
          <a:noFill/>
          <a:ln>
            <a:noFill/>
          </a:ln>
        </p:spPr>
      </p:pic>
      <p:pic>
        <p:nvPicPr>
          <p:cNvPr id="103" name="Google Shape;103;p18"/>
          <p:cNvPicPr preferRelativeResize="0"/>
          <p:nvPr/>
        </p:nvPicPr>
        <p:blipFill>
          <a:blip r:embed="rId8">
            <a:alphaModFix/>
          </a:blip>
          <a:stretch>
            <a:fillRect/>
          </a:stretch>
        </p:blipFill>
        <p:spPr>
          <a:xfrm>
            <a:off x="6957488" y="774125"/>
            <a:ext cx="1943701" cy="2998828"/>
          </a:xfrm>
          <a:prstGeom prst="rect">
            <a:avLst/>
          </a:prstGeom>
          <a:noFill/>
          <a:ln>
            <a:noFill/>
          </a:ln>
        </p:spPr>
      </p:pic>
      <p:pic>
        <p:nvPicPr>
          <p:cNvPr id="104" name="Google Shape;104;p18"/>
          <p:cNvPicPr preferRelativeResize="0"/>
          <p:nvPr/>
        </p:nvPicPr>
        <p:blipFill>
          <a:blip r:embed="rId9">
            <a:alphaModFix/>
          </a:blip>
          <a:stretch>
            <a:fillRect/>
          </a:stretch>
        </p:blipFill>
        <p:spPr>
          <a:xfrm>
            <a:off x="0" y="2772307"/>
            <a:ext cx="9144001" cy="162443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600"/>
                                        <p:tgtEl>
                                          <p:spTgt spid="100"/>
                                        </p:tgtEl>
                                      </p:cBhvr>
                                    </p:animEffect>
                                  </p:childTnLst>
                                </p:cTn>
                              </p:par>
                            </p:childTnLst>
                          </p:cTn>
                        </p:par>
                        <p:par>
                          <p:cTn fill="hold">
                            <p:stCondLst>
                              <p:cond delay="1600"/>
                            </p:stCondLst>
                            <p:childTnLst>
                              <p:par>
                                <p:cTn fill="hold" nodeType="afterEffect" presetClass="exit" presetID="10" presetSubtype="0">
                                  <p:stCondLst>
                                    <p:cond delay="0"/>
                                  </p:stCondLst>
                                  <p:childTnLst>
                                    <p:animEffect filter="fade" transition="out">
                                      <p:cBhvr>
                                        <p:cTn dur="1800"/>
                                        <p:tgtEl>
                                          <p:spTgt spid="100"/>
                                        </p:tgtEl>
                                      </p:cBhvr>
                                    </p:animEffect>
                                    <p:set>
                                      <p:cBhvr>
                                        <p:cTn dur="1" fill="hold">
                                          <p:stCondLst>
                                            <p:cond delay="1800"/>
                                          </p:stCondLst>
                                        </p:cTn>
                                        <p:tgtEl>
                                          <p:spTgt spid="100"/>
                                        </p:tgtEl>
                                        <p:attrNameLst>
                                          <p:attrName>style.visibility</p:attrName>
                                        </p:attrNameLst>
                                      </p:cBhvr>
                                      <p:to>
                                        <p:strVal val="hidden"/>
                                      </p:to>
                                    </p:set>
                                  </p:childTnLst>
                                </p:cTn>
                              </p:par>
                            </p:childTnLst>
                          </p:cTn>
                        </p:par>
                        <p:par>
                          <p:cTn fill="hold">
                            <p:stCondLst>
                              <p:cond delay="3400"/>
                            </p:stCondLst>
                            <p:childTnLst>
                              <p:par>
                                <p:cTn fill="hold" nodeType="after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800"/>
                                        <p:tgtEl>
                                          <p:spTgt spid="101"/>
                                        </p:tgtEl>
                                      </p:cBhvr>
                                    </p:animEffect>
                                  </p:childTnLst>
                                </p:cTn>
                              </p:par>
                            </p:childTnLst>
                          </p:cTn>
                        </p:par>
                        <p:par>
                          <p:cTn fill="hold">
                            <p:stCondLst>
                              <p:cond delay="5200"/>
                            </p:stCondLst>
                            <p:childTnLst>
                              <p:par>
                                <p:cTn fill="hold" nodeType="afterEffect" presetClass="exit" presetID="10" presetSubtype="0">
                                  <p:stCondLst>
                                    <p:cond delay="0"/>
                                  </p:stCondLst>
                                  <p:childTnLst>
                                    <p:animEffect filter="fade" transition="out">
                                      <p:cBhvr>
                                        <p:cTn dur="1600"/>
                                        <p:tgtEl>
                                          <p:spTgt spid="101"/>
                                        </p:tgtEl>
                                      </p:cBhvr>
                                    </p:animEffect>
                                    <p:set>
                                      <p:cBhvr>
                                        <p:cTn dur="1" fill="hold">
                                          <p:stCondLst>
                                            <p:cond delay="1600"/>
                                          </p:stCondLst>
                                        </p:cTn>
                                        <p:tgtEl>
                                          <p:spTgt spid="101"/>
                                        </p:tgtEl>
                                        <p:attrNameLst>
                                          <p:attrName>style.visibility</p:attrName>
                                        </p:attrNameLst>
                                      </p:cBhvr>
                                      <p:to>
                                        <p:strVal val="hidden"/>
                                      </p:to>
                                    </p:set>
                                  </p:childTnLst>
                                </p:cTn>
                              </p:par>
                            </p:childTnLst>
                          </p:cTn>
                        </p:par>
                        <p:par>
                          <p:cTn fill="hold">
                            <p:stCondLst>
                              <p:cond delay="6800"/>
                            </p:stCondLst>
                            <p:childTnLst>
                              <p:par>
                                <p:cTn fill="hold" nodeType="after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600"/>
                                        <p:tgtEl>
                                          <p:spTgt spid="102"/>
                                        </p:tgtEl>
                                      </p:cBhvr>
                                    </p:animEffect>
                                  </p:childTnLst>
                                </p:cTn>
                              </p:par>
                            </p:childTnLst>
                          </p:cTn>
                        </p:par>
                        <p:par>
                          <p:cTn fill="hold">
                            <p:stCondLst>
                              <p:cond delay="8400"/>
                            </p:stCondLst>
                            <p:childTnLst>
                              <p:par>
                                <p:cTn fill="hold" nodeType="afterEffect" presetClass="exit" presetID="10" presetSubtype="0">
                                  <p:stCondLst>
                                    <p:cond delay="0"/>
                                  </p:stCondLst>
                                  <p:childTnLst>
                                    <p:animEffect filter="fade" transition="out">
                                      <p:cBhvr>
                                        <p:cTn dur="1700"/>
                                        <p:tgtEl>
                                          <p:spTgt spid="102"/>
                                        </p:tgtEl>
                                      </p:cBhvr>
                                    </p:animEffect>
                                    <p:set>
                                      <p:cBhvr>
                                        <p:cTn dur="1" fill="hold">
                                          <p:stCondLst>
                                            <p:cond delay="1700"/>
                                          </p:stCondLst>
                                        </p:cTn>
                                        <p:tgtEl>
                                          <p:spTgt spid="102"/>
                                        </p:tgtEl>
                                        <p:attrNameLst>
                                          <p:attrName>style.visibility</p:attrName>
                                        </p:attrNameLst>
                                      </p:cBhvr>
                                      <p:to>
                                        <p:strVal val="hidden"/>
                                      </p:to>
                                    </p:set>
                                  </p:childTnLst>
                                </p:cTn>
                              </p:par>
                            </p:childTnLst>
                          </p:cTn>
                        </p:par>
                        <p:par>
                          <p:cTn fill="hold">
                            <p:stCondLst>
                              <p:cond delay="10100"/>
                            </p:stCondLst>
                            <p:childTnLst>
                              <p:par>
                                <p:cTn fill="hold" nodeType="after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100"/>
                                        <p:tgtEl>
                                          <p:spTgt spid="103"/>
                                        </p:tgtEl>
                                      </p:cBhvr>
                                    </p:animEffect>
                                  </p:childTnLst>
                                </p:cTn>
                              </p:par>
                            </p:childTnLst>
                          </p:cTn>
                        </p:par>
                        <p:par>
                          <p:cTn fill="hold">
                            <p:stCondLst>
                              <p:cond delay="11200"/>
                            </p:stCondLst>
                            <p:childTnLst>
                              <p:par>
                                <p:cTn fill="hold" nodeType="afterEffect" presetClass="entr" presetID="2" presetSubtype="4">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1000"/>
                                        <p:tgtEl>
                                          <p:spTgt spid="10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pic>
        <p:nvPicPr>
          <p:cNvPr id="109" name="Google Shape;109;p19">
            <a:hlinkClick r:id="rId3"/>
          </p:cNvPr>
          <p:cNvPicPr preferRelativeResize="0"/>
          <p:nvPr/>
        </p:nvPicPr>
        <p:blipFill>
          <a:blip r:embed="rId4">
            <a:alphaModFix/>
          </a:blip>
          <a:stretch>
            <a:fillRect/>
          </a:stretch>
        </p:blipFill>
        <p:spPr>
          <a:xfrm>
            <a:off x="674751" y="253999"/>
            <a:ext cx="7794497" cy="4635502"/>
          </a:xfrm>
          <a:prstGeom prst="rect">
            <a:avLst/>
          </a:prstGeom>
          <a:noFill/>
          <a:ln>
            <a:noFill/>
          </a:ln>
        </p:spPr>
      </p:pic>
      <p:sp>
        <p:nvSpPr>
          <p:cNvPr id="110" name="Google Shape;110;p19"/>
          <p:cNvSpPr txBox="1"/>
          <p:nvPr>
            <p:ph idx="12" type="sldNum"/>
          </p:nvPr>
        </p:nvSpPr>
        <p:spPr>
          <a:xfrm>
            <a:off x="8284672" y="4568878"/>
            <a:ext cx="736500" cy="48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hu" sz="1800"/>
              <a:t>5</a:t>
            </a:r>
            <a:r>
              <a:rPr lang="hu" sz="1800"/>
              <a:t>/13</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a:t>The scheduler</a:t>
            </a:r>
            <a:endParaRPr/>
          </a:p>
        </p:txBody>
      </p:sp>
      <p:sp>
        <p:nvSpPr>
          <p:cNvPr id="116" name="Google Shape;116;p20"/>
          <p:cNvSpPr txBox="1"/>
          <p:nvPr>
            <p:ph idx="1" type="body"/>
          </p:nvPr>
        </p:nvSpPr>
        <p:spPr>
          <a:xfrm>
            <a:off x="311700" y="1152475"/>
            <a:ext cx="78627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hu" sz="2000"/>
              <a:t>Executes (triggers) tasks on an array of workers</a:t>
            </a:r>
            <a:endParaRPr sz="2000"/>
          </a:p>
          <a:p>
            <a:pPr indent="-355600" lvl="0" marL="457200" rtl="0" algn="l">
              <a:spcBef>
                <a:spcPts val="0"/>
              </a:spcBef>
              <a:spcAft>
                <a:spcPts val="0"/>
              </a:spcAft>
              <a:buSzPts val="2000"/>
              <a:buChar char="●"/>
            </a:pPr>
            <a:r>
              <a:rPr lang="hu" sz="2000"/>
              <a:t>M</a:t>
            </a:r>
            <a:r>
              <a:rPr lang="hu" sz="2000"/>
              <a:t>onitors all tasks</a:t>
            </a:r>
            <a:endParaRPr sz="2000"/>
          </a:p>
          <a:p>
            <a:pPr indent="-355600" lvl="0" marL="457200" rtl="0" algn="l">
              <a:spcBef>
                <a:spcPts val="0"/>
              </a:spcBef>
              <a:spcAft>
                <a:spcPts val="0"/>
              </a:spcAft>
              <a:buSzPts val="2000"/>
              <a:buChar char="●"/>
            </a:pPr>
            <a:r>
              <a:rPr lang="hu" sz="2000"/>
              <a:t>Executor types:</a:t>
            </a:r>
            <a:endParaRPr sz="2000"/>
          </a:p>
          <a:p>
            <a:pPr indent="-355600" lvl="1" marL="914400" rtl="0" algn="l">
              <a:spcBef>
                <a:spcPts val="0"/>
              </a:spcBef>
              <a:spcAft>
                <a:spcPts val="0"/>
              </a:spcAft>
              <a:buSzPts val="2000"/>
              <a:buChar char="○"/>
            </a:pPr>
            <a:r>
              <a:rPr lang="hu" sz="2000"/>
              <a:t>Sequential executor</a:t>
            </a:r>
            <a:endParaRPr sz="2000"/>
          </a:p>
          <a:p>
            <a:pPr indent="-355600" lvl="1" marL="914400" rtl="0" algn="l">
              <a:spcBef>
                <a:spcPts val="0"/>
              </a:spcBef>
              <a:spcAft>
                <a:spcPts val="0"/>
              </a:spcAft>
              <a:buSzPts val="2000"/>
              <a:buChar char="○"/>
            </a:pPr>
            <a:r>
              <a:rPr lang="hu" sz="2000"/>
              <a:t>Local</a:t>
            </a:r>
            <a:endParaRPr sz="2000"/>
          </a:p>
          <a:p>
            <a:pPr indent="-355600" lvl="1" marL="914400" rtl="0" algn="l">
              <a:spcBef>
                <a:spcPts val="0"/>
              </a:spcBef>
              <a:spcAft>
                <a:spcPts val="0"/>
              </a:spcAft>
              <a:buSzPts val="2000"/>
              <a:buChar char="○"/>
            </a:pPr>
            <a:r>
              <a:rPr lang="hu" sz="2000"/>
              <a:t>Celery (to scale tasks on different worker nodes)</a:t>
            </a:r>
            <a:endParaRPr sz="2000"/>
          </a:p>
        </p:txBody>
      </p:sp>
      <p:sp>
        <p:nvSpPr>
          <p:cNvPr id="117" name="Google Shape;117;p20"/>
          <p:cNvSpPr txBox="1"/>
          <p:nvPr/>
        </p:nvSpPr>
        <p:spPr>
          <a:xfrm>
            <a:off x="311700" y="4016150"/>
            <a:ext cx="8069400" cy="77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hu" sz="1200">
                <a:solidFill>
                  <a:srgbClr val="666666"/>
                </a:solidFill>
                <a:latin typeface="Montserrat"/>
                <a:ea typeface="Montserrat"/>
                <a:cs typeface="Montserrat"/>
                <a:sym typeface="Montserrat"/>
              </a:rPr>
              <a:t>source:</a:t>
            </a:r>
            <a:endParaRPr sz="1200">
              <a:solidFill>
                <a:srgbClr val="666666"/>
              </a:solidFill>
              <a:latin typeface="Montserrat"/>
              <a:ea typeface="Montserrat"/>
              <a:cs typeface="Montserrat"/>
              <a:sym typeface="Montserrat"/>
            </a:endParaRPr>
          </a:p>
          <a:p>
            <a:pPr indent="-304800" lvl="0" marL="457200" rtl="0" algn="l">
              <a:spcBef>
                <a:spcPts val="0"/>
              </a:spcBef>
              <a:spcAft>
                <a:spcPts val="0"/>
              </a:spcAft>
              <a:buClr>
                <a:srgbClr val="666666"/>
              </a:buClr>
              <a:buSzPts val="1200"/>
              <a:buFont typeface="Montserrat"/>
              <a:buChar char="●"/>
            </a:pPr>
            <a:r>
              <a:rPr lang="hu" u="sng">
                <a:solidFill>
                  <a:schemeClr val="accent5"/>
                </a:solidFill>
                <a:highlight>
                  <a:schemeClr val="lt1"/>
                </a:highlight>
                <a:latin typeface="Lato"/>
                <a:ea typeface="Lato"/>
                <a:cs typeface="Lato"/>
                <a:sym typeface="Lato"/>
                <a:hlinkClick r:id="rId3"/>
              </a:rPr>
              <a:t>https://airflow.apache.org/docs/stable/scheduler.html</a:t>
            </a:r>
            <a:endParaRPr sz="1200">
              <a:solidFill>
                <a:srgbClr val="666666"/>
              </a:solidFill>
              <a:latin typeface="Montserrat"/>
              <a:ea typeface="Montserrat"/>
              <a:cs typeface="Montserrat"/>
              <a:sym typeface="Montserrat"/>
            </a:endParaRPr>
          </a:p>
        </p:txBody>
      </p:sp>
      <p:sp>
        <p:nvSpPr>
          <p:cNvPr id="118" name="Google Shape;118;p20"/>
          <p:cNvSpPr txBox="1"/>
          <p:nvPr>
            <p:ph idx="12" type="sldNum"/>
          </p:nvPr>
        </p:nvSpPr>
        <p:spPr>
          <a:xfrm>
            <a:off x="8284672" y="4568878"/>
            <a:ext cx="736500" cy="48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hu" sz="1800"/>
              <a:t>6</a:t>
            </a:r>
            <a:r>
              <a:rPr lang="hu" sz="1800"/>
              <a:t>/13</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hu"/>
              <a:t>Basic conceptual building blocks</a:t>
            </a:r>
            <a:endParaRPr/>
          </a:p>
        </p:txBody>
      </p:sp>
      <p:sp>
        <p:nvSpPr>
          <p:cNvPr id="124" name="Google Shape;124;p21"/>
          <p:cNvSpPr txBox="1"/>
          <p:nvPr>
            <p:ph idx="1" type="body"/>
          </p:nvPr>
        </p:nvSpPr>
        <p:spPr>
          <a:xfrm>
            <a:off x="311700" y="1152475"/>
            <a:ext cx="2638800" cy="1499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hu" sz="2000"/>
              <a:t>Dags (Pipelines)</a:t>
            </a:r>
            <a:endParaRPr sz="2000"/>
          </a:p>
          <a:p>
            <a:pPr indent="-355600" lvl="0" marL="457200" rtl="0" algn="l">
              <a:spcBef>
                <a:spcPts val="0"/>
              </a:spcBef>
              <a:spcAft>
                <a:spcPts val="0"/>
              </a:spcAft>
              <a:buSzPts val="2000"/>
              <a:buChar char="●"/>
            </a:pPr>
            <a:r>
              <a:rPr lang="hu" sz="2000"/>
              <a:t>Operators</a:t>
            </a:r>
            <a:endParaRPr sz="2000"/>
          </a:p>
          <a:p>
            <a:pPr indent="-355600" lvl="1" marL="914400" rtl="0" algn="l">
              <a:spcBef>
                <a:spcPts val="0"/>
              </a:spcBef>
              <a:spcAft>
                <a:spcPts val="0"/>
              </a:spcAft>
              <a:buClr>
                <a:srgbClr val="666666"/>
              </a:buClr>
              <a:buSzPts val="2000"/>
              <a:buChar char="○"/>
            </a:pPr>
            <a:r>
              <a:rPr lang="hu" sz="2000">
                <a:solidFill>
                  <a:srgbClr val="666666"/>
                </a:solidFill>
              </a:rPr>
              <a:t>Tasks</a:t>
            </a:r>
            <a:endParaRPr sz="2000">
              <a:solidFill>
                <a:srgbClr val="666666"/>
              </a:solidFill>
            </a:endParaRPr>
          </a:p>
        </p:txBody>
      </p:sp>
      <p:sp>
        <p:nvSpPr>
          <p:cNvPr id="125" name="Google Shape;125;p21"/>
          <p:cNvSpPr txBox="1"/>
          <p:nvPr>
            <p:ph idx="12" type="sldNum"/>
          </p:nvPr>
        </p:nvSpPr>
        <p:spPr>
          <a:xfrm>
            <a:off x="8284672" y="4568878"/>
            <a:ext cx="736500" cy="48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hu" sz="1800"/>
              <a:t>7</a:t>
            </a:r>
            <a:r>
              <a:rPr lang="hu" sz="1800"/>
              <a:t>/13</a:t>
            </a:r>
            <a:endParaRPr sz="1800"/>
          </a:p>
        </p:txBody>
      </p:sp>
      <p:sp>
        <p:nvSpPr>
          <p:cNvPr id="126" name="Google Shape;126;p21"/>
          <p:cNvSpPr/>
          <p:nvPr/>
        </p:nvSpPr>
        <p:spPr>
          <a:xfrm>
            <a:off x="5704525" y="3839350"/>
            <a:ext cx="1008000" cy="360000"/>
          </a:xfrm>
          <a:prstGeom prst="roundRect">
            <a:avLst>
              <a:gd fmla="val 16667" name="adj"/>
            </a:avLst>
          </a:prstGeom>
          <a:solidFill>
            <a:srgbClr val="E8F7E4"/>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hu"/>
              <a:t>task n</a:t>
            </a:r>
            <a:endParaRPr/>
          </a:p>
        </p:txBody>
      </p:sp>
      <p:sp>
        <p:nvSpPr>
          <p:cNvPr id="127" name="Google Shape;127;p21"/>
          <p:cNvSpPr/>
          <p:nvPr/>
        </p:nvSpPr>
        <p:spPr>
          <a:xfrm>
            <a:off x="5704525" y="2985450"/>
            <a:ext cx="1008000" cy="360000"/>
          </a:xfrm>
          <a:prstGeom prst="roundRect">
            <a:avLst>
              <a:gd fmla="val 16667" name="adj"/>
            </a:avLst>
          </a:prstGeom>
          <a:solidFill>
            <a:srgbClr val="E8F7E4"/>
          </a:solidFill>
          <a:ln cap="flat" cmpd="sng" w="19050">
            <a:solidFill>
              <a:srgbClr val="008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hu"/>
              <a:t>task m+3</a:t>
            </a:r>
            <a:endParaRPr/>
          </a:p>
        </p:txBody>
      </p:sp>
      <p:sp>
        <p:nvSpPr>
          <p:cNvPr id="128" name="Google Shape;128;p21"/>
          <p:cNvSpPr/>
          <p:nvPr/>
        </p:nvSpPr>
        <p:spPr>
          <a:xfrm>
            <a:off x="1453375" y="2985450"/>
            <a:ext cx="1008000" cy="360000"/>
          </a:xfrm>
          <a:prstGeom prst="roundRect">
            <a:avLst>
              <a:gd fmla="val 16667" name="adj"/>
            </a:avLst>
          </a:prstGeom>
          <a:solidFill>
            <a:srgbClr val="E8F7E4"/>
          </a:solidFill>
          <a:ln cap="flat" cmpd="sng" w="19050">
            <a:solidFill>
              <a:srgbClr val="008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hu"/>
              <a:t>start</a:t>
            </a:r>
            <a:endParaRPr/>
          </a:p>
        </p:txBody>
      </p:sp>
      <p:sp>
        <p:nvSpPr>
          <p:cNvPr id="129" name="Google Shape;129;p21"/>
          <p:cNvSpPr/>
          <p:nvPr/>
        </p:nvSpPr>
        <p:spPr>
          <a:xfrm>
            <a:off x="2870425" y="1798050"/>
            <a:ext cx="1008000" cy="360000"/>
          </a:xfrm>
          <a:prstGeom prst="roundRect">
            <a:avLst>
              <a:gd fmla="val 16667" name="adj"/>
            </a:avLst>
          </a:prstGeom>
          <a:solidFill>
            <a:srgbClr val="E8F7E4"/>
          </a:solidFill>
          <a:ln cap="flat" cmpd="sng" w="19050">
            <a:solidFill>
              <a:srgbClr val="008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hu"/>
              <a:t>task 1</a:t>
            </a:r>
            <a:endParaRPr/>
          </a:p>
        </p:txBody>
      </p:sp>
      <p:sp>
        <p:nvSpPr>
          <p:cNvPr id="130" name="Google Shape;130;p21"/>
          <p:cNvSpPr/>
          <p:nvPr/>
        </p:nvSpPr>
        <p:spPr>
          <a:xfrm>
            <a:off x="2870425" y="2391750"/>
            <a:ext cx="1008000" cy="360000"/>
          </a:xfrm>
          <a:prstGeom prst="roundRect">
            <a:avLst>
              <a:gd fmla="val 16667" name="adj"/>
            </a:avLst>
          </a:prstGeom>
          <a:solidFill>
            <a:srgbClr val="E8F7E4"/>
          </a:solidFill>
          <a:ln cap="flat" cmpd="sng" w="19050">
            <a:solidFill>
              <a:srgbClr val="008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hu"/>
              <a:t>task 2</a:t>
            </a:r>
            <a:endParaRPr/>
          </a:p>
        </p:txBody>
      </p:sp>
      <p:sp>
        <p:nvSpPr>
          <p:cNvPr id="131" name="Google Shape;131;p21"/>
          <p:cNvSpPr/>
          <p:nvPr/>
        </p:nvSpPr>
        <p:spPr>
          <a:xfrm>
            <a:off x="2870425" y="2985450"/>
            <a:ext cx="1008000" cy="360000"/>
          </a:xfrm>
          <a:prstGeom prst="roundRect">
            <a:avLst>
              <a:gd fmla="val 16667" name="adj"/>
            </a:avLst>
          </a:prstGeom>
          <a:solidFill>
            <a:srgbClr val="E8F7E4"/>
          </a:solidFill>
          <a:ln cap="flat" cmpd="sng" w="19050">
            <a:solidFill>
              <a:srgbClr val="008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hu"/>
              <a:t>task 3</a:t>
            </a:r>
            <a:endParaRPr/>
          </a:p>
        </p:txBody>
      </p:sp>
      <p:sp>
        <p:nvSpPr>
          <p:cNvPr id="132" name="Google Shape;132;p21"/>
          <p:cNvSpPr/>
          <p:nvPr/>
        </p:nvSpPr>
        <p:spPr>
          <a:xfrm>
            <a:off x="2870425" y="3839350"/>
            <a:ext cx="1008000" cy="360000"/>
          </a:xfrm>
          <a:prstGeom prst="roundRect">
            <a:avLst>
              <a:gd fmla="val 16667" name="adj"/>
            </a:avLst>
          </a:prstGeom>
          <a:solidFill>
            <a:srgbClr val="E8F7E4"/>
          </a:solidFill>
          <a:ln cap="flat" cmpd="sng" w="19050">
            <a:solidFill>
              <a:srgbClr val="008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hu"/>
              <a:t>t</a:t>
            </a:r>
            <a:r>
              <a:rPr lang="hu"/>
              <a:t>ask m</a:t>
            </a:r>
            <a:endParaRPr/>
          </a:p>
        </p:txBody>
      </p:sp>
      <p:sp>
        <p:nvSpPr>
          <p:cNvPr id="133" name="Google Shape;133;p21"/>
          <p:cNvSpPr/>
          <p:nvPr/>
        </p:nvSpPr>
        <p:spPr>
          <a:xfrm>
            <a:off x="4287463" y="2985450"/>
            <a:ext cx="1008000" cy="360000"/>
          </a:xfrm>
          <a:prstGeom prst="roundRect">
            <a:avLst>
              <a:gd fmla="val 16667" name="adj"/>
            </a:avLst>
          </a:prstGeom>
          <a:solidFill>
            <a:srgbClr val="E8F7E4"/>
          </a:solidFill>
          <a:ln cap="flat" cmpd="sng" w="19050">
            <a:solidFill>
              <a:srgbClr val="008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hu"/>
              <a:t>task m+1</a:t>
            </a:r>
            <a:endParaRPr/>
          </a:p>
        </p:txBody>
      </p:sp>
      <p:sp>
        <p:nvSpPr>
          <p:cNvPr id="134" name="Google Shape;134;p21"/>
          <p:cNvSpPr/>
          <p:nvPr/>
        </p:nvSpPr>
        <p:spPr>
          <a:xfrm>
            <a:off x="5704525" y="2391750"/>
            <a:ext cx="1008000" cy="360000"/>
          </a:xfrm>
          <a:prstGeom prst="roundRect">
            <a:avLst>
              <a:gd fmla="val 16667" name="adj"/>
            </a:avLst>
          </a:prstGeom>
          <a:solidFill>
            <a:srgbClr val="FFEFEB"/>
          </a:solidFill>
          <a:ln cap="flat" cmpd="sng" w="19050">
            <a:solidFill>
              <a:srgbClr val="FF0D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hu"/>
              <a:t>task m+2</a:t>
            </a:r>
            <a:endParaRPr/>
          </a:p>
        </p:txBody>
      </p:sp>
      <p:sp>
        <p:nvSpPr>
          <p:cNvPr id="135" name="Google Shape;135;p21"/>
          <p:cNvSpPr/>
          <p:nvPr/>
        </p:nvSpPr>
        <p:spPr>
          <a:xfrm>
            <a:off x="7121575" y="2985450"/>
            <a:ext cx="1008000" cy="360000"/>
          </a:xfrm>
          <a:prstGeom prst="roundRect">
            <a:avLst>
              <a:gd fmla="val 16667" name="adj"/>
            </a:avLst>
          </a:prstGeom>
          <a:solidFill>
            <a:srgbClr val="E8F7E4"/>
          </a:solid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hu"/>
              <a:t>end</a:t>
            </a:r>
            <a:endParaRPr/>
          </a:p>
        </p:txBody>
      </p:sp>
      <p:cxnSp>
        <p:nvCxnSpPr>
          <p:cNvPr id="136" name="Google Shape;136;p21"/>
          <p:cNvCxnSpPr>
            <a:stCxn id="128" idx="3"/>
            <a:endCxn id="131" idx="1"/>
          </p:cNvCxnSpPr>
          <p:nvPr/>
        </p:nvCxnSpPr>
        <p:spPr>
          <a:xfrm>
            <a:off x="2461375" y="3165450"/>
            <a:ext cx="409200" cy="600"/>
          </a:xfrm>
          <a:prstGeom prst="curvedConnector3">
            <a:avLst>
              <a:gd fmla="val 50018" name="adj1"/>
            </a:avLst>
          </a:prstGeom>
          <a:noFill/>
          <a:ln cap="flat" cmpd="sng" w="9525">
            <a:solidFill>
              <a:srgbClr val="000000"/>
            </a:solidFill>
            <a:prstDash val="solid"/>
            <a:round/>
            <a:headEnd len="med" w="med" type="none"/>
            <a:tailEnd len="med" w="med" type="triangle"/>
          </a:ln>
        </p:spPr>
      </p:cxnSp>
      <p:cxnSp>
        <p:nvCxnSpPr>
          <p:cNvPr id="137" name="Google Shape;137;p21"/>
          <p:cNvCxnSpPr>
            <a:stCxn id="128" idx="3"/>
            <a:endCxn id="130" idx="1"/>
          </p:cNvCxnSpPr>
          <p:nvPr/>
        </p:nvCxnSpPr>
        <p:spPr>
          <a:xfrm flipH="1" rot="10800000">
            <a:off x="2461375" y="2571750"/>
            <a:ext cx="409200" cy="593700"/>
          </a:xfrm>
          <a:prstGeom prst="curvedConnector3">
            <a:avLst>
              <a:gd fmla="val 50018" name="adj1"/>
            </a:avLst>
          </a:prstGeom>
          <a:noFill/>
          <a:ln cap="flat" cmpd="sng" w="9525">
            <a:solidFill>
              <a:srgbClr val="000000"/>
            </a:solidFill>
            <a:prstDash val="solid"/>
            <a:round/>
            <a:headEnd len="med" w="med" type="none"/>
            <a:tailEnd len="med" w="med" type="triangle"/>
          </a:ln>
        </p:spPr>
      </p:cxnSp>
      <p:cxnSp>
        <p:nvCxnSpPr>
          <p:cNvPr id="138" name="Google Shape;138;p21"/>
          <p:cNvCxnSpPr>
            <a:stCxn id="128" idx="3"/>
            <a:endCxn id="129" idx="1"/>
          </p:cNvCxnSpPr>
          <p:nvPr/>
        </p:nvCxnSpPr>
        <p:spPr>
          <a:xfrm flipH="1" rot="10800000">
            <a:off x="2461375" y="1978050"/>
            <a:ext cx="409200" cy="1187400"/>
          </a:xfrm>
          <a:prstGeom prst="curvedConnector3">
            <a:avLst>
              <a:gd fmla="val 50018" name="adj1"/>
            </a:avLst>
          </a:prstGeom>
          <a:noFill/>
          <a:ln cap="flat" cmpd="sng" w="9525">
            <a:solidFill>
              <a:srgbClr val="000000"/>
            </a:solidFill>
            <a:prstDash val="solid"/>
            <a:round/>
            <a:headEnd len="med" w="med" type="none"/>
            <a:tailEnd len="med" w="med" type="triangle"/>
          </a:ln>
        </p:spPr>
      </p:cxnSp>
      <p:cxnSp>
        <p:nvCxnSpPr>
          <p:cNvPr id="139" name="Google Shape;139;p21"/>
          <p:cNvCxnSpPr>
            <a:stCxn id="128" idx="3"/>
            <a:endCxn id="132" idx="1"/>
          </p:cNvCxnSpPr>
          <p:nvPr/>
        </p:nvCxnSpPr>
        <p:spPr>
          <a:xfrm>
            <a:off x="2461375" y="3165450"/>
            <a:ext cx="409200" cy="853800"/>
          </a:xfrm>
          <a:prstGeom prst="curvedConnector3">
            <a:avLst>
              <a:gd fmla="val 50018" name="adj1"/>
            </a:avLst>
          </a:prstGeom>
          <a:noFill/>
          <a:ln cap="flat" cmpd="sng" w="9525">
            <a:solidFill>
              <a:srgbClr val="000000"/>
            </a:solidFill>
            <a:prstDash val="solid"/>
            <a:round/>
            <a:headEnd len="med" w="med" type="none"/>
            <a:tailEnd len="med" w="med" type="triangle"/>
          </a:ln>
        </p:spPr>
      </p:cxnSp>
      <p:cxnSp>
        <p:nvCxnSpPr>
          <p:cNvPr id="140" name="Google Shape;140;p21"/>
          <p:cNvCxnSpPr>
            <a:stCxn id="131" idx="3"/>
            <a:endCxn id="133" idx="1"/>
          </p:cNvCxnSpPr>
          <p:nvPr/>
        </p:nvCxnSpPr>
        <p:spPr>
          <a:xfrm>
            <a:off x="3878425" y="3165450"/>
            <a:ext cx="408900" cy="0"/>
          </a:xfrm>
          <a:prstGeom prst="straightConnector1">
            <a:avLst/>
          </a:prstGeom>
          <a:noFill/>
          <a:ln cap="flat" cmpd="sng" w="9525">
            <a:solidFill>
              <a:srgbClr val="000000"/>
            </a:solidFill>
            <a:prstDash val="solid"/>
            <a:round/>
            <a:headEnd len="med" w="med" type="none"/>
            <a:tailEnd len="med" w="med" type="triangle"/>
          </a:ln>
        </p:spPr>
      </p:cxnSp>
      <p:cxnSp>
        <p:nvCxnSpPr>
          <p:cNvPr id="141" name="Google Shape;141;p21"/>
          <p:cNvCxnSpPr>
            <a:stCxn id="133" idx="3"/>
            <a:endCxn id="134" idx="1"/>
          </p:cNvCxnSpPr>
          <p:nvPr/>
        </p:nvCxnSpPr>
        <p:spPr>
          <a:xfrm flipH="1" rot="10800000">
            <a:off x="5295463" y="2571750"/>
            <a:ext cx="409200" cy="593700"/>
          </a:xfrm>
          <a:prstGeom prst="curvedConnector3">
            <a:avLst>
              <a:gd fmla="val 49983" name="adj1"/>
            </a:avLst>
          </a:prstGeom>
          <a:noFill/>
          <a:ln cap="flat" cmpd="sng" w="9525">
            <a:solidFill>
              <a:srgbClr val="000000"/>
            </a:solidFill>
            <a:prstDash val="solid"/>
            <a:round/>
            <a:headEnd len="med" w="med" type="none"/>
            <a:tailEnd len="med" w="med" type="triangle"/>
          </a:ln>
        </p:spPr>
      </p:cxnSp>
      <p:cxnSp>
        <p:nvCxnSpPr>
          <p:cNvPr id="142" name="Google Shape;142;p21"/>
          <p:cNvCxnSpPr>
            <a:stCxn id="133" idx="3"/>
            <a:endCxn id="127" idx="1"/>
          </p:cNvCxnSpPr>
          <p:nvPr/>
        </p:nvCxnSpPr>
        <p:spPr>
          <a:xfrm>
            <a:off x="5295463" y="3165450"/>
            <a:ext cx="409200" cy="0"/>
          </a:xfrm>
          <a:prstGeom prst="straightConnector1">
            <a:avLst/>
          </a:prstGeom>
          <a:noFill/>
          <a:ln cap="flat" cmpd="sng" w="9525">
            <a:solidFill>
              <a:srgbClr val="000000"/>
            </a:solidFill>
            <a:prstDash val="solid"/>
            <a:round/>
            <a:headEnd len="med" w="med" type="none"/>
            <a:tailEnd len="med" w="med" type="triangle"/>
          </a:ln>
        </p:spPr>
      </p:cxnSp>
      <p:cxnSp>
        <p:nvCxnSpPr>
          <p:cNvPr id="143" name="Google Shape;143;p21"/>
          <p:cNvCxnSpPr>
            <a:stCxn id="133" idx="3"/>
            <a:endCxn id="126" idx="1"/>
          </p:cNvCxnSpPr>
          <p:nvPr/>
        </p:nvCxnSpPr>
        <p:spPr>
          <a:xfrm>
            <a:off x="5295463" y="3165450"/>
            <a:ext cx="409200" cy="853800"/>
          </a:xfrm>
          <a:prstGeom prst="curvedConnector3">
            <a:avLst>
              <a:gd fmla="val 49983" name="adj1"/>
            </a:avLst>
          </a:prstGeom>
          <a:noFill/>
          <a:ln cap="flat" cmpd="sng" w="9525">
            <a:solidFill>
              <a:srgbClr val="000000"/>
            </a:solidFill>
            <a:prstDash val="solid"/>
            <a:round/>
            <a:headEnd len="med" w="med" type="none"/>
            <a:tailEnd len="med" w="med" type="triangle"/>
          </a:ln>
        </p:spPr>
      </p:cxnSp>
      <p:cxnSp>
        <p:nvCxnSpPr>
          <p:cNvPr id="144" name="Google Shape;144;p21"/>
          <p:cNvCxnSpPr>
            <a:stCxn id="127" idx="3"/>
            <a:endCxn id="135" idx="1"/>
          </p:cNvCxnSpPr>
          <p:nvPr/>
        </p:nvCxnSpPr>
        <p:spPr>
          <a:xfrm>
            <a:off x="6712525" y="3165450"/>
            <a:ext cx="409200" cy="0"/>
          </a:xfrm>
          <a:prstGeom prst="straightConnector1">
            <a:avLst/>
          </a:prstGeom>
          <a:noFill/>
          <a:ln cap="flat" cmpd="sng" w="9525">
            <a:solidFill>
              <a:srgbClr val="000000"/>
            </a:solidFill>
            <a:prstDash val="solid"/>
            <a:round/>
            <a:headEnd len="med" w="med" type="none"/>
            <a:tailEnd len="med" w="med" type="triangle"/>
          </a:ln>
        </p:spPr>
      </p:cxnSp>
      <p:sp>
        <p:nvSpPr>
          <p:cNvPr id="145" name="Google Shape;145;p21"/>
          <p:cNvSpPr txBox="1"/>
          <p:nvPr/>
        </p:nvSpPr>
        <p:spPr>
          <a:xfrm>
            <a:off x="3236575" y="3269250"/>
            <a:ext cx="275700" cy="593700"/>
          </a:xfrm>
          <a:prstGeom prst="rect">
            <a:avLst/>
          </a:prstGeom>
          <a:noFill/>
          <a:ln>
            <a:noFill/>
          </a:ln>
        </p:spPr>
        <p:txBody>
          <a:bodyPr anchorCtr="0" anchor="ctr" bIns="91425" lIns="91425" spcFirstLastPara="1" rIns="91425" wrap="square" tIns="91425">
            <a:noAutofit/>
          </a:bodyPr>
          <a:lstStyle/>
          <a:p>
            <a:pPr indent="0" lvl="0" marL="0" rtl="0" algn="ctr">
              <a:lnSpc>
                <a:spcPct val="30000"/>
              </a:lnSpc>
              <a:spcBef>
                <a:spcPts val="0"/>
              </a:spcBef>
              <a:spcAft>
                <a:spcPts val="0"/>
              </a:spcAft>
              <a:buNone/>
            </a:pPr>
            <a:r>
              <a:rPr b="1" lang="hu" sz="2400"/>
              <a:t>.</a:t>
            </a:r>
            <a:endParaRPr b="1" sz="2400"/>
          </a:p>
          <a:p>
            <a:pPr indent="0" lvl="0" marL="0" rtl="0" algn="ctr">
              <a:lnSpc>
                <a:spcPct val="30000"/>
              </a:lnSpc>
              <a:spcBef>
                <a:spcPts val="0"/>
              </a:spcBef>
              <a:spcAft>
                <a:spcPts val="0"/>
              </a:spcAft>
              <a:buNone/>
            </a:pPr>
            <a:r>
              <a:rPr b="1" lang="hu" sz="2400"/>
              <a:t>.</a:t>
            </a:r>
            <a:endParaRPr b="1" sz="2400"/>
          </a:p>
          <a:p>
            <a:pPr indent="0" lvl="0" marL="0" rtl="0" algn="ctr">
              <a:lnSpc>
                <a:spcPct val="30000"/>
              </a:lnSpc>
              <a:spcBef>
                <a:spcPts val="0"/>
              </a:spcBef>
              <a:spcAft>
                <a:spcPts val="0"/>
              </a:spcAft>
              <a:buNone/>
            </a:pPr>
            <a:r>
              <a:rPr b="1" lang="hu" sz="2400"/>
              <a:t>.</a:t>
            </a:r>
            <a:endParaRPr b="1" sz="2400"/>
          </a:p>
        </p:txBody>
      </p:sp>
      <p:sp>
        <p:nvSpPr>
          <p:cNvPr id="146" name="Google Shape;146;p21"/>
          <p:cNvSpPr txBox="1"/>
          <p:nvPr/>
        </p:nvSpPr>
        <p:spPr>
          <a:xfrm>
            <a:off x="6070675" y="3269250"/>
            <a:ext cx="275700" cy="593700"/>
          </a:xfrm>
          <a:prstGeom prst="rect">
            <a:avLst/>
          </a:prstGeom>
          <a:noFill/>
          <a:ln>
            <a:noFill/>
          </a:ln>
        </p:spPr>
        <p:txBody>
          <a:bodyPr anchorCtr="0" anchor="ctr" bIns="91425" lIns="91425" spcFirstLastPara="1" rIns="91425" wrap="square" tIns="91425">
            <a:noAutofit/>
          </a:bodyPr>
          <a:lstStyle/>
          <a:p>
            <a:pPr indent="0" lvl="0" marL="0" rtl="0" algn="ctr">
              <a:lnSpc>
                <a:spcPct val="30000"/>
              </a:lnSpc>
              <a:spcBef>
                <a:spcPts val="0"/>
              </a:spcBef>
              <a:spcAft>
                <a:spcPts val="0"/>
              </a:spcAft>
              <a:buNone/>
            </a:pPr>
            <a:r>
              <a:rPr b="1" lang="hu" sz="2400"/>
              <a:t>.</a:t>
            </a:r>
            <a:endParaRPr b="1" sz="2400"/>
          </a:p>
          <a:p>
            <a:pPr indent="0" lvl="0" marL="0" rtl="0" algn="ctr">
              <a:lnSpc>
                <a:spcPct val="30000"/>
              </a:lnSpc>
              <a:spcBef>
                <a:spcPts val="0"/>
              </a:spcBef>
              <a:spcAft>
                <a:spcPts val="0"/>
              </a:spcAft>
              <a:buNone/>
            </a:pPr>
            <a:r>
              <a:rPr b="1" lang="hu" sz="2400"/>
              <a:t>.</a:t>
            </a:r>
            <a:endParaRPr b="1" sz="2400"/>
          </a:p>
          <a:p>
            <a:pPr indent="0" lvl="0" marL="0" rtl="0" algn="ctr">
              <a:lnSpc>
                <a:spcPct val="30000"/>
              </a:lnSpc>
              <a:spcBef>
                <a:spcPts val="0"/>
              </a:spcBef>
              <a:spcAft>
                <a:spcPts val="0"/>
              </a:spcAft>
              <a:buNone/>
            </a:pPr>
            <a:r>
              <a:rPr b="1" lang="hu" sz="2400"/>
              <a:t>.</a:t>
            </a:r>
            <a:endParaRPr b="1"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1500"/>
                                        <p:tgtEl>
                                          <p:spTgt spid="128"/>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700"/>
                                        <p:tgtEl>
                                          <p:spTgt spid="138"/>
                                        </p:tgtEl>
                                      </p:cBhvr>
                                    </p:animEffect>
                                  </p:childTnLst>
                                </p:cTn>
                              </p:par>
                            </p:childTnLst>
                          </p:cTn>
                        </p:par>
                        <p:par>
                          <p:cTn fill="hold">
                            <p:stCondLst>
                              <p:cond delay="3200"/>
                            </p:stCondLst>
                            <p:childTnLst>
                              <p:par>
                                <p:cTn fill="hold" nodeType="after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par>
                          <p:cTn fill="hold">
                            <p:stCondLst>
                              <p:cond delay="4200"/>
                            </p:stCondLst>
                            <p:childTnLst>
                              <p:par>
                                <p:cTn fill="hold" nodeType="after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par>
                          <p:cTn fill="hold">
                            <p:stCondLst>
                              <p:cond delay="5200"/>
                            </p:stCondLst>
                            <p:childTnLst>
                              <p:par>
                                <p:cTn fill="hold" nodeType="afterEffect" presetClass="entr" presetID="2" presetSubtype="8">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1000"/>
                                        <p:tgtEl>
                                          <p:spTgt spid="130"/>
                                        </p:tgtEl>
                                        <p:attrNameLst>
                                          <p:attrName>ppt_x</p:attrName>
                                        </p:attrNameLst>
                                      </p:cBhvr>
                                      <p:tavLst>
                                        <p:tav fmla="" tm="0">
                                          <p:val>
                                            <p:strVal val="#ppt_x-1"/>
                                          </p:val>
                                        </p:tav>
                                        <p:tav fmla="" tm="100000">
                                          <p:val>
                                            <p:strVal val="#ppt_x"/>
                                          </p:val>
                                        </p:tav>
                                      </p:tavLst>
                                    </p:anim>
                                  </p:childTnLst>
                                </p:cTn>
                              </p:par>
                            </p:childTnLst>
                          </p:cTn>
                        </p:par>
                        <p:par>
                          <p:cTn fill="hold">
                            <p:stCondLst>
                              <p:cond delay="6200"/>
                            </p:stCondLst>
                            <p:childTnLst>
                              <p:par>
                                <p:cTn fill="hold" nodeType="after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par>
                          <p:cTn fill="hold">
                            <p:stCondLst>
                              <p:cond delay="7200"/>
                            </p:stCondLst>
                            <p:childTnLst>
                              <p:par>
                                <p:cTn fill="hold" nodeType="afterEffect" presetClass="entr" presetID="2" presetSubtype="8">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1000"/>
                                        <p:tgtEl>
                                          <p:spTgt spid="131"/>
                                        </p:tgtEl>
                                        <p:attrNameLst>
                                          <p:attrName>ppt_x</p:attrName>
                                        </p:attrNameLst>
                                      </p:cBhvr>
                                      <p:tavLst>
                                        <p:tav fmla="" tm="0">
                                          <p:val>
                                            <p:strVal val="#ppt_x-1"/>
                                          </p:val>
                                        </p:tav>
                                        <p:tav fmla="" tm="100000">
                                          <p:val>
                                            <p:strVal val="#ppt_x"/>
                                          </p:val>
                                        </p:tav>
                                      </p:tavLst>
                                    </p:anim>
                                  </p:childTnLst>
                                </p:cTn>
                              </p:par>
                            </p:childTnLst>
                          </p:cTn>
                        </p:par>
                        <p:par>
                          <p:cTn fill="hold">
                            <p:stCondLst>
                              <p:cond delay="8200"/>
                            </p:stCondLst>
                            <p:childTnLst>
                              <p:par>
                                <p:cTn fill="hold" nodeType="after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par>
                          <p:cTn fill="hold">
                            <p:stCondLst>
                              <p:cond delay="9200"/>
                            </p:stCondLst>
                            <p:childTnLst>
                              <p:par>
                                <p:cTn fill="hold" nodeType="after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par>
                          <p:cTn fill="hold">
                            <p:stCondLst>
                              <p:cond delay="10200"/>
                            </p:stCondLst>
                            <p:childTnLst>
                              <p:par>
                                <p:cTn fill="hold" nodeType="afterEffect" presetClass="entr" presetID="2" presetSubtype="8">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1000"/>
                                        <p:tgtEl>
                                          <p:spTgt spid="132"/>
                                        </p:tgtEl>
                                        <p:attrNameLst>
                                          <p:attrName>ppt_x</p:attrName>
                                        </p:attrNameLst>
                                      </p:cBhvr>
                                      <p:tavLst>
                                        <p:tav fmla="" tm="0">
                                          <p:val>
                                            <p:strVal val="#ppt_x-1"/>
                                          </p:val>
                                        </p:tav>
                                        <p:tav fmla="" tm="100000">
                                          <p:val>
                                            <p:strVal val="#ppt_x"/>
                                          </p:val>
                                        </p:tav>
                                      </p:tavLst>
                                    </p:anim>
                                  </p:childTnLst>
                                </p:cTn>
                              </p:par>
                            </p:childTnLst>
                          </p:cTn>
                        </p:par>
                        <p:par>
                          <p:cTn fill="hold">
                            <p:stCondLst>
                              <p:cond delay="11200"/>
                            </p:stCondLst>
                            <p:childTnLst>
                              <p:par>
                                <p:cTn fill="hold" nodeType="afterEffect" presetClass="entr" presetID="2" presetSubtype="8">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1100"/>
                                        <p:tgtEl>
                                          <p:spTgt spid="140"/>
                                        </p:tgtEl>
                                        <p:attrNameLst>
                                          <p:attrName>ppt_x</p:attrName>
                                        </p:attrNameLst>
                                      </p:cBhvr>
                                      <p:tavLst>
                                        <p:tav fmla="" tm="0">
                                          <p:val>
                                            <p:strVal val="#ppt_x-1"/>
                                          </p:val>
                                        </p:tav>
                                        <p:tav fmla="" tm="100000">
                                          <p:val>
                                            <p:strVal val="#ppt_x"/>
                                          </p:val>
                                        </p:tav>
                                      </p:tavLst>
                                    </p:anim>
                                  </p:childTnLst>
                                </p:cTn>
                              </p:par>
                            </p:childTnLst>
                          </p:cTn>
                        </p:par>
                        <p:par>
                          <p:cTn fill="hold">
                            <p:stCondLst>
                              <p:cond delay="12300"/>
                            </p:stCondLst>
                            <p:childTnLst>
                              <p:par>
                                <p:cTn fill="hold" nodeType="afterEffect" presetClass="entr" presetID="2" presetSubtype="2">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1000"/>
                                        <p:tgtEl>
                                          <p:spTgt spid="133"/>
                                        </p:tgtEl>
                                        <p:attrNameLst>
                                          <p:attrName>ppt_x</p:attrName>
                                        </p:attrNameLst>
                                      </p:cBhvr>
                                      <p:tavLst>
                                        <p:tav fmla="" tm="0">
                                          <p:val>
                                            <p:strVal val="#ppt_x+1"/>
                                          </p:val>
                                        </p:tav>
                                        <p:tav fmla="" tm="100000">
                                          <p:val>
                                            <p:strVal val="#ppt_x"/>
                                          </p:val>
                                        </p:tav>
                                      </p:tavLst>
                                    </p:anim>
                                  </p:childTnLst>
                                </p:cTn>
                              </p:par>
                            </p:childTnLst>
                          </p:cTn>
                        </p:par>
                        <p:par>
                          <p:cTn fill="hold">
                            <p:stCondLst>
                              <p:cond delay="13300"/>
                            </p:stCondLst>
                            <p:childTnLst>
                              <p:par>
                                <p:cTn fill="hold" nodeType="after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par>
                          <p:cTn fill="hold">
                            <p:stCondLst>
                              <p:cond delay="14300"/>
                            </p:stCondLst>
                            <p:childTnLst>
                              <p:par>
                                <p:cTn fill="hold" nodeType="after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par>
                          <p:cTn fill="hold">
                            <p:stCondLst>
                              <p:cond delay="15300"/>
                            </p:stCondLst>
                            <p:childTnLst>
                              <p:par>
                                <p:cTn fill="hold" nodeType="afterEffect" presetClass="entr" presetID="2" presetSubtype="2">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1000"/>
                                        <p:tgtEl>
                                          <p:spTgt spid="144"/>
                                        </p:tgtEl>
                                        <p:attrNameLst>
                                          <p:attrName>ppt_x</p:attrName>
                                        </p:attrNameLst>
                                      </p:cBhvr>
                                      <p:tavLst>
                                        <p:tav fmla="" tm="0">
                                          <p:val>
                                            <p:strVal val="#ppt_x+1"/>
                                          </p:val>
                                        </p:tav>
                                        <p:tav fmla="" tm="100000">
                                          <p:val>
                                            <p:strVal val="#ppt_x"/>
                                          </p:val>
                                        </p:tav>
                                      </p:tavLst>
                                    </p:anim>
                                  </p:childTnLst>
                                </p:cTn>
                              </p:par>
                            </p:childTnLst>
                          </p:cTn>
                        </p:par>
                        <p:par>
                          <p:cTn fill="hold">
                            <p:stCondLst>
                              <p:cond delay="16300"/>
                            </p:stCondLst>
                            <p:childTnLst>
                              <p:par>
                                <p:cTn fill="hold" nodeType="afterEffect" presetClass="entr" presetID="2" presetSubtype="2">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1000"/>
                                        <p:tgtEl>
                                          <p:spTgt spid="13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